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1.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310" r:id="rId2"/>
    <p:sldId id="274" r:id="rId3"/>
    <p:sldId id="325" r:id="rId4"/>
    <p:sldId id="278" r:id="rId5"/>
    <p:sldId id="326" r:id="rId6"/>
    <p:sldId id="284" r:id="rId7"/>
    <p:sldId id="267" r:id="rId8"/>
    <p:sldId id="344" r:id="rId9"/>
    <p:sldId id="268" r:id="rId10"/>
    <p:sldId id="376" r:id="rId11"/>
    <p:sldId id="347" r:id="rId12"/>
    <p:sldId id="289" r:id="rId13"/>
    <p:sldId id="377" r:id="rId14"/>
    <p:sldId id="349" r:id="rId15"/>
    <p:sldId id="379" r:id="rId16"/>
    <p:sldId id="380" r:id="rId17"/>
    <p:sldId id="381" r:id="rId18"/>
    <p:sldId id="351" r:id="rId19"/>
    <p:sldId id="382" r:id="rId20"/>
    <p:sldId id="383" r:id="rId21"/>
    <p:sldId id="378" r:id="rId22"/>
    <p:sldId id="353" r:id="rId23"/>
    <p:sldId id="384" r:id="rId24"/>
    <p:sldId id="385" r:id="rId25"/>
    <p:sldId id="324" r:id="rId26"/>
  </p:sldIdLst>
  <p:sldSz cx="12192000" cy="6858000"/>
  <p:notesSz cx="6858000" cy="9144000"/>
  <p:defaultTextStyle>
    <a:defPPr>
      <a:defRPr lang="en-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00000"/>
    <a:srgbClr val="57A6A6"/>
    <a:srgbClr val="7030A0"/>
    <a:srgbClr val="ADADAD"/>
    <a:srgbClr val="E7E6E6"/>
    <a:srgbClr val="7CCCEB"/>
    <a:srgbClr val="FAB005"/>
    <a:srgbClr val="15AABF"/>
    <a:srgbClr val="E649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93"/>
    <p:restoredTop sz="92800"/>
  </p:normalViewPr>
  <p:slideViewPr>
    <p:cSldViewPr snapToGrid="0" snapToObjects="1">
      <p:cViewPr varScale="1">
        <p:scale>
          <a:sx n="138" d="100"/>
          <a:sy n="138" d="100"/>
        </p:scale>
        <p:origin x="1184" y="1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tiff>
</file>

<file path=ppt/media/image17.png>
</file>

<file path=ppt/media/image18.png>
</file>

<file path=ppt/media/image19.tiff>
</file>

<file path=ppt/media/image2.png>
</file>

<file path=ppt/media/image20.png>
</file>

<file path=ppt/media/image21.gif>
</file>

<file path=ppt/media/image22.png>
</file>

<file path=ppt/media/image23.png>
</file>

<file path=ppt/media/image24.png>
</file>

<file path=ppt/media/image25.png>
</file>

<file path=ppt/media/image27.png>
</file>

<file path=ppt/media/image28.png>
</file>

<file path=ppt/media/image29.jpeg>
</file>

<file path=ppt/media/image3.png>
</file>

<file path=ppt/media/image30.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B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416AE5-703E-FB4B-96DE-D57D474C3D28}" type="datetimeFigureOut">
              <a:rPr lang="en-BE" smtClean="0"/>
              <a:t>16/11/2022</a:t>
            </a:fld>
            <a:endParaRPr lang="en-B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B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B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57CDFF-D8B9-7746-B49A-0E1CDB58B989}" type="slidenum">
              <a:rPr lang="en-BE" smtClean="0"/>
              <a:t>‹#›</a:t>
            </a:fld>
            <a:endParaRPr lang="en-BE"/>
          </a:p>
        </p:txBody>
      </p:sp>
    </p:spTree>
    <p:extLst>
      <p:ext uri="{BB962C8B-B14F-4D97-AF65-F5344CB8AC3E}">
        <p14:creationId xmlns:p14="http://schemas.microsoft.com/office/powerpoint/2010/main" val="5606599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You have a biological question and you are looking for the best way to answer. We are here today to give you an insight in how RNA-</a:t>
            </a:r>
            <a:r>
              <a:rPr lang="en-GB" sz="1200" kern="1200" dirty="0" err="1">
                <a:solidFill>
                  <a:schemeClr val="tx1"/>
                </a:solidFill>
                <a:effectLst/>
                <a:latin typeface="+mn-lt"/>
                <a:ea typeface="+mn-ea"/>
                <a:cs typeface="+mn-cs"/>
              </a:rPr>
              <a:t>seq</a:t>
            </a:r>
            <a:r>
              <a:rPr lang="en-GB" sz="1200" kern="1200" dirty="0">
                <a:solidFill>
                  <a:schemeClr val="tx1"/>
                </a:solidFill>
                <a:effectLst/>
                <a:latin typeface="+mn-lt"/>
                <a:ea typeface="+mn-ea"/>
                <a:cs typeface="+mn-cs"/>
              </a:rPr>
              <a:t> works and how it might fit into your scientific work and help you get some of your answers to your questions. </a:t>
            </a:r>
          </a:p>
          <a:p>
            <a:r>
              <a:rPr lang="en-GB" sz="1200" kern="1200" dirty="0">
                <a:solidFill>
                  <a:schemeClr val="tx1"/>
                </a:solidFill>
                <a:effectLst/>
                <a:latin typeface="+mn-lt"/>
                <a:ea typeface="+mn-ea"/>
                <a:cs typeface="+mn-cs"/>
              </a:rPr>
              <a:t>Just like any experiment RNA-</a:t>
            </a:r>
            <a:r>
              <a:rPr lang="en-GB" sz="1200" kern="1200" dirty="0" err="1">
                <a:solidFill>
                  <a:schemeClr val="tx1"/>
                </a:solidFill>
                <a:effectLst/>
                <a:latin typeface="+mn-lt"/>
                <a:ea typeface="+mn-ea"/>
                <a:cs typeface="+mn-cs"/>
              </a:rPr>
              <a:t>seq</a:t>
            </a:r>
            <a:r>
              <a:rPr lang="en-GB" sz="1200" kern="1200" dirty="0">
                <a:solidFill>
                  <a:schemeClr val="tx1"/>
                </a:solidFill>
                <a:effectLst/>
                <a:latin typeface="+mn-lt"/>
                <a:ea typeface="+mn-ea"/>
                <a:cs typeface="+mn-cs"/>
              </a:rPr>
              <a:t> starts with a good experimental design. Once you have this in place you can move into preparing and executing the experiments to gather your data. You then proceed to analysing this data to look at what answers you can find with regards to your question. </a:t>
            </a:r>
          </a:p>
        </p:txBody>
      </p:sp>
      <p:sp>
        <p:nvSpPr>
          <p:cNvPr id="4" name="Slide Number Placeholder 3"/>
          <p:cNvSpPr>
            <a:spLocks noGrp="1"/>
          </p:cNvSpPr>
          <p:nvPr>
            <p:ph type="sldNum" sz="quarter" idx="5"/>
          </p:nvPr>
        </p:nvSpPr>
        <p:spPr/>
        <p:txBody>
          <a:bodyPr/>
          <a:lstStyle/>
          <a:p>
            <a:fld id="{6157CDFF-D8B9-7746-B49A-0E1CDB58B989}" type="slidenum">
              <a:rPr lang="en-BE" smtClean="0"/>
              <a:t>2</a:t>
            </a:fld>
            <a:endParaRPr lang="en-BE"/>
          </a:p>
        </p:txBody>
      </p:sp>
    </p:spTree>
    <p:extLst>
      <p:ext uri="{BB962C8B-B14F-4D97-AF65-F5344CB8AC3E}">
        <p14:creationId xmlns:p14="http://schemas.microsoft.com/office/powerpoint/2010/main" val="6056737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t>
            </a:r>
            <a:r>
              <a:rPr lang="en-BE" dirty="0"/>
              <a:t>hoice is made based on biological question</a:t>
            </a:r>
          </a:p>
        </p:txBody>
      </p:sp>
      <p:sp>
        <p:nvSpPr>
          <p:cNvPr id="4" name="Slide Number Placeholder 3"/>
          <p:cNvSpPr>
            <a:spLocks noGrp="1"/>
          </p:cNvSpPr>
          <p:nvPr>
            <p:ph type="sldNum" sz="quarter" idx="5"/>
          </p:nvPr>
        </p:nvSpPr>
        <p:spPr/>
        <p:txBody>
          <a:bodyPr/>
          <a:lstStyle/>
          <a:p>
            <a:fld id="{6157CDFF-D8B9-7746-B49A-0E1CDB58B989}" type="slidenum">
              <a:rPr lang="en-BE" smtClean="0"/>
              <a:t>17</a:t>
            </a:fld>
            <a:endParaRPr lang="en-BE"/>
          </a:p>
        </p:txBody>
      </p:sp>
    </p:spTree>
    <p:extLst>
      <p:ext uri="{BB962C8B-B14F-4D97-AF65-F5344CB8AC3E}">
        <p14:creationId xmlns:p14="http://schemas.microsoft.com/office/powerpoint/2010/main" val="4385802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t>
            </a:r>
            <a:r>
              <a:rPr lang="en-BE" dirty="0"/>
              <a:t>urrently short read only, no routine offering for long read. We have tested a number of alternative protocols but currently none stand out. </a:t>
            </a:r>
            <a:r>
              <a:rPr lang="en-GB" dirty="0"/>
              <a:t>O</a:t>
            </a:r>
            <a:r>
              <a:rPr lang="en-BE" dirty="0"/>
              <a:t>pen to collaborations. </a:t>
            </a:r>
          </a:p>
        </p:txBody>
      </p:sp>
      <p:sp>
        <p:nvSpPr>
          <p:cNvPr id="4" name="Slide Number Placeholder 3"/>
          <p:cNvSpPr>
            <a:spLocks noGrp="1"/>
          </p:cNvSpPr>
          <p:nvPr>
            <p:ph type="sldNum" sz="quarter" idx="5"/>
          </p:nvPr>
        </p:nvSpPr>
        <p:spPr/>
        <p:txBody>
          <a:bodyPr/>
          <a:lstStyle/>
          <a:p>
            <a:fld id="{6157CDFF-D8B9-7746-B49A-0E1CDB58B989}" type="slidenum">
              <a:rPr lang="en-BE" smtClean="0"/>
              <a:t>23</a:t>
            </a:fld>
            <a:endParaRPr lang="en-BE"/>
          </a:p>
        </p:txBody>
      </p:sp>
    </p:spTree>
    <p:extLst>
      <p:ext uri="{BB962C8B-B14F-4D97-AF65-F5344CB8AC3E}">
        <p14:creationId xmlns:p14="http://schemas.microsoft.com/office/powerpoint/2010/main" val="22205753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CAC5876A-7486-FE40-AACF-EC67AA5B4FF4}" type="slidenum">
              <a:rPr lang="en-BE" smtClean="0"/>
              <a:t>24</a:t>
            </a:fld>
            <a:endParaRPr lang="en-BE"/>
          </a:p>
        </p:txBody>
      </p:sp>
    </p:spTree>
    <p:extLst>
      <p:ext uri="{BB962C8B-B14F-4D97-AF65-F5344CB8AC3E}">
        <p14:creationId xmlns:p14="http://schemas.microsoft.com/office/powerpoint/2010/main" val="6784093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6157CDFF-D8B9-7746-B49A-0E1CDB58B989}" type="slidenum">
              <a:rPr lang="en-BE" smtClean="0"/>
              <a:t>3</a:t>
            </a:fld>
            <a:endParaRPr lang="en-BE"/>
          </a:p>
        </p:txBody>
      </p:sp>
    </p:spTree>
    <p:extLst>
      <p:ext uri="{BB962C8B-B14F-4D97-AF65-F5344CB8AC3E}">
        <p14:creationId xmlns:p14="http://schemas.microsoft.com/office/powerpoint/2010/main" val="42800215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6157CDFF-D8B9-7746-B49A-0E1CDB58B989}" type="slidenum">
              <a:rPr lang="en-BE" smtClean="0"/>
              <a:t>4</a:t>
            </a:fld>
            <a:endParaRPr lang="en-BE"/>
          </a:p>
        </p:txBody>
      </p:sp>
    </p:spTree>
    <p:extLst>
      <p:ext uri="{BB962C8B-B14F-4D97-AF65-F5344CB8AC3E}">
        <p14:creationId xmlns:p14="http://schemas.microsoft.com/office/powerpoint/2010/main" val="9779966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6157CDFF-D8B9-7746-B49A-0E1CDB58B989}" type="slidenum">
              <a:rPr lang="en-BE" smtClean="0"/>
              <a:t>5</a:t>
            </a:fld>
            <a:endParaRPr lang="en-BE"/>
          </a:p>
        </p:txBody>
      </p:sp>
    </p:spTree>
    <p:extLst>
      <p:ext uri="{BB962C8B-B14F-4D97-AF65-F5344CB8AC3E}">
        <p14:creationId xmlns:p14="http://schemas.microsoft.com/office/powerpoint/2010/main" val="42392387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6157CDFF-D8B9-7746-B49A-0E1CDB58B989}" type="slidenum">
              <a:rPr lang="en-BE" smtClean="0"/>
              <a:t>6</a:t>
            </a:fld>
            <a:endParaRPr lang="en-BE"/>
          </a:p>
        </p:txBody>
      </p:sp>
    </p:spTree>
    <p:extLst>
      <p:ext uri="{BB962C8B-B14F-4D97-AF65-F5344CB8AC3E}">
        <p14:creationId xmlns:p14="http://schemas.microsoft.com/office/powerpoint/2010/main" val="8641663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CAC5876A-7486-FE40-AACF-EC67AA5B4FF4}" type="slidenum">
              <a:rPr lang="en-BE" smtClean="0"/>
              <a:t>7</a:t>
            </a:fld>
            <a:endParaRPr lang="en-BE"/>
          </a:p>
        </p:txBody>
      </p:sp>
    </p:spTree>
    <p:extLst>
      <p:ext uri="{BB962C8B-B14F-4D97-AF65-F5344CB8AC3E}">
        <p14:creationId xmlns:p14="http://schemas.microsoft.com/office/powerpoint/2010/main" val="42888410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CAC5876A-7486-FE40-AACF-EC67AA5B4FF4}" type="slidenum">
              <a:rPr lang="en-BE" smtClean="0"/>
              <a:t>8</a:t>
            </a:fld>
            <a:endParaRPr lang="en-BE"/>
          </a:p>
        </p:txBody>
      </p:sp>
    </p:spTree>
    <p:extLst>
      <p:ext uri="{BB962C8B-B14F-4D97-AF65-F5344CB8AC3E}">
        <p14:creationId xmlns:p14="http://schemas.microsoft.com/office/powerpoint/2010/main" val="24715591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6157CDFF-D8B9-7746-B49A-0E1CDB58B989}" type="slidenum">
              <a:rPr lang="en-BE" smtClean="0"/>
              <a:t>12</a:t>
            </a:fld>
            <a:endParaRPr lang="en-BE"/>
          </a:p>
        </p:txBody>
      </p:sp>
    </p:spTree>
    <p:extLst>
      <p:ext uri="{BB962C8B-B14F-4D97-AF65-F5344CB8AC3E}">
        <p14:creationId xmlns:p14="http://schemas.microsoft.com/office/powerpoint/2010/main" val="18327889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t>
            </a:r>
            <a:r>
              <a:rPr lang="en-BE" dirty="0"/>
              <a:t>hoice is made based on biological question</a:t>
            </a:r>
          </a:p>
        </p:txBody>
      </p:sp>
      <p:sp>
        <p:nvSpPr>
          <p:cNvPr id="4" name="Slide Number Placeholder 3"/>
          <p:cNvSpPr>
            <a:spLocks noGrp="1"/>
          </p:cNvSpPr>
          <p:nvPr>
            <p:ph type="sldNum" sz="quarter" idx="5"/>
          </p:nvPr>
        </p:nvSpPr>
        <p:spPr/>
        <p:txBody>
          <a:bodyPr/>
          <a:lstStyle/>
          <a:p>
            <a:fld id="{6157CDFF-D8B9-7746-B49A-0E1CDB58B989}" type="slidenum">
              <a:rPr lang="en-BE" smtClean="0"/>
              <a:t>16</a:t>
            </a:fld>
            <a:endParaRPr lang="en-BE"/>
          </a:p>
        </p:txBody>
      </p:sp>
    </p:spTree>
    <p:extLst>
      <p:ext uri="{BB962C8B-B14F-4D97-AF65-F5344CB8AC3E}">
        <p14:creationId xmlns:p14="http://schemas.microsoft.com/office/powerpoint/2010/main" val="1397843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E685B-FF2F-E141-A86F-A11C6E220DE3}"/>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BE"/>
          </a:p>
        </p:txBody>
      </p:sp>
      <p:sp>
        <p:nvSpPr>
          <p:cNvPr id="3" name="Subtitle 2">
            <a:extLst>
              <a:ext uri="{FF2B5EF4-FFF2-40B4-BE49-F238E27FC236}">
                <a16:creationId xmlns:a16="http://schemas.microsoft.com/office/drawing/2014/main" id="{315E13D2-8994-AD49-A701-2661C649B35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BE"/>
          </a:p>
        </p:txBody>
      </p:sp>
      <p:sp>
        <p:nvSpPr>
          <p:cNvPr id="4" name="Date Placeholder 3">
            <a:extLst>
              <a:ext uri="{FF2B5EF4-FFF2-40B4-BE49-F238E27FC236}">
                <a16:creationId xmlns:a16="http://schemas.microsoft.com/office/drawing/2014/main" id="{913FDB06-7B8E-774D-B152-4D458745E3BB}"/>
              </a:ext>
            </a:extLst>
          </p:cNvPr>
          <p:cNvSpPr>
            <a:spLocks noGrp="1"/>
          </p:cNvSpPr>
          <p:nvPr>
            <p:ph type="dt" sz="half" idx="10"/>
          </p:nvPr>
        </p:nvSpPr>
        <p:spPr/>
        <p:txBody>
          <a:bodyPr/>
          <a:lstStyle/>
          <a:p>
            <a:fld id="{A50550A5-2F9D-5145-A7CD-4C6073448D8D}" type="datetimeFigureOut">
              <a:rPr lang="en-BE" smtClean="0"/>
              <a:t>16/11/2022</a:t>
            </a:fld>
            <a:endParaRPr lang="en-BE"/>
          </a:p>
        </p:txBody>
      </p:sp>
      <p:sp>
        <p:nvSpPr>
          <p:cNvPr id="5" name="Footer Placeholder 4">
            <a:extLst>
              <a:ext uri="{FF2B5EF4-FFF2-40B4-BE49-F238E27FC236}">
                <a16:creationId xmlns:a16="http://schemas.microsoft.com/office/drawing/2014/main" id="{18B68485-D065-AB41-8043-F46444B63BEE}"/>
              </a:ext>
            </a:extLst>
          </p:cNvPr>
          <p:cNvSpPr>
            <a:spLocks noGrp="1"/>
          </p:cNvSpPr>
          <p:nvPr>
            <p:ph type="ftr" sz="quarter" idx="11"/>
          </p:nvPr>
        </p:nvSpPr>
        <p:spPr/>
        <p:txBody>
          <a:bodyPr/>
          <a:lstStyle/>
          <a:p>
            <a:endParaRPr lang="en-BE"/>
          </a:p>
        </p:txBody>
      </p:sp>
      <p:sp>
        <p:nvSpPr>
          <p:cNvPr id="6" name="Slide Number Placeholder 5">
            <a:extLst>
              <a:ext uri="{FF2B5EF4-FFF2-40B4-BE49-F238E27FC236}">
                <a16:creationId xmlns:a16="http://schemas.microsoft.com/office/drawing/2014/main" id="{24691DA3-C505-AD4C-8F2F-DCF92CA02F0A}"/>
              </a:ext>
            </a:extLst>
          </p:cNvPr>
          <p:cNvSpPr>
            <a:spLocks noGrp="1"/>
          </p:cNvSpPr>
          <p:nvPr>
            <p:ph type="sldNum" sz="quarter" idx="12"/>
          </p:nvPr>
        </p:nvSpPr>
        <p:spPr/>
        <p:txBody>
          <a:bodyPr/>
          <a:lstStyle/>
          <a:p>
            <a:fld id="{2756AFF5-92EE-F04C-86BC-B564DD9CC441}" type="slidenum">
              <a:rPr lang="en-BE" smtClean="0"/>
              <a:t>‹#›</a:t>
            </a:fld>
            <a:endParaRPr lang="en-BE"/>
          </a:p>
        </p:txBody>
      </p:sp>
    </p:spTree>
    <p:extLst>
      <p:ext uri="{BB962C8B-B14F-4D97-AF65-F5344CB8AC3E}">
        <p14:creationId xmlns:p14="http://schemas.microsoft.com/office/powerpoint/2010/main" val="590544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83825-1DD5-AF40-B2F4-C4681173A47E}"/>
              </a:ext>
            </a:extLst>
          </p:cNvPr>
          <p:cNvSpPr>
            <a:spLocks noGrp="1"/>
          </p:cNvSpPr>
          <p:nvPr>
            <p:ph type="title"/>
          </p:nvPr>
        </p:nvSpPr>
        <p:spPr/>
        <p:txBody>
          <a:bodyPr/>
          <a:lstStyle/>
          <a:p>
            <a:r>
              <a:rPr lang="en-GB"/>
              <a:t>Click to edit Master title style</a:t>
            </a:r>
            <a:endParaRPr lang="en-BE"/>
          </a:p>
        </p:txBody>
      </p:sp>
      <p:sp>
        <p:nvSpPr>
          <p:cNvPr id="3" name="Vertical Text Placeholder 2">
            <a:extLst>
              <a:ext uri="{FF2B5EF4-FFF2-40B4-BE49-F238E27FC236}">
                <a16:creationId xmlns:a16="http://schemas.microsoft.com/office/drawing/2014/main" id="{1E69C9C8-BFAE-7942-B057-674256ABF06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E"/>
          </a:p>
        </p:txBody>
      </p:sp>
      <p:sp>
        <p:nvSpPr>
          <p:cNvPr id="4" name="Date Placeholder 3">
            <a:extLst>
              <a:ext uri="{FF2B5EF4-FFF2-40B4-BE49-F238E27FC236}">
                <a16:creationId xmlns:a16="http://schemas.microsoft.com/office/drawing/2014/main" id="{94502EAD-20D3-3F4C-B8DF-D602B1BC5AAC}"/>
              </a:ext>
            </a:extLst>
          </p:cNvPr>
          <p:cNvSpPr>
            <a:spLocks noGrp="1"/>
          </p:cNvSpPr>
          <p:nvPr>
            <p:ph type="dt" sz="half" idx="10"/>
          </p:nvPr>
        </p:nvSpPr>
        <p:spPr/>
        <p:txBody>
          <a:bodyPr/>
          <a:lstStyle/>
          <a:p>
            <a:fld id="{A50550A5-2F9D-5145-A7CD-4C6073448D8D}" type="datetimeFigureOut">
              <a:rPr lang="en-BE" smtClean="0"/>
              <a:t>16/11/2022</a:t>
            </a:fld>
            <a:endParaRPr lang="en-BE"/>
          </a:p>
        </p:txBody>
      </p:sp>
      <p:sp>
        <p:nvSpPr>
          <p:cNvPr id="5" name="Footer Placeholder 4">
            <a:extLst>
              <a:ext uri="{FF2B5EF4-FFF2-40B4-BE49-F238E27FC236}">
                <a16:creationId xmlns:a16="http://schemas.microsoft.com/office/drawing/2014/main" id="{3D587AD1-B535-F846-817A-660A30F2931F}"/>
              </a:ext>
            </a:extLst>
          </p:cNvPr>
          <p:cNvSpPr>
            <a:spLocks noGrp="1"/>
          </p:cNvSpPr>
          <p:nvPr>
            <p:ph type="ftr" sz="quarter" idx="11"/>
          </p:nvPr>
        </p:nvSpPr>
        <p:spPr/>
        <p:txBody>
          <a:bodyPr/>
          <a:lstStyle/>
          <a:p>
            <a:endParaRPr lang="en-BE"/>
          </a:p>
        </p:txBody>
      </p:sp>
      <p:sp>
        <p:nvSpPr>
          <p:cNvPr id="6" name="Slide Number Placeholder 5">
            <a:extLst>
              <a:ext uri="{FF2B5EF4-FFF2-40B4-BE49-F238E27FC236}">
                <a16:creationId xmlns:a16="http://schemas.microsoft.com/office/drawing/2014/main" id="{8D2E9DAA-1E65-704B-9C67-CD4AACA4F417}"/>
              </a:ext>
            </a:extLst>
          </p:cNvPr>
          <p:cNvSpPr>
            <a:spLocks noGrp="1"/>
          </p:cNvSpPr>
          <p:nvPr>
            <p:ph type="sldNum" sz="quarter" idx="12"/>
          </p:nvPr>
        </p:nvSpPr>
        <p:spPr/>
        <p:txBody>
          <a:bodyPr/>
          <a:lstStyle/>
          <a:p>
            <a:fld id="{2756AFF5-92EE-F04C-86BC-B564DD9CC441}" type="slidenum">
              <a:rPr lang="en-BE" smtClean="0"/>
              <a:t>‹#›</a:t>
            </a:fld>
            <a:endParaRPr lang="en-BE"/>
          </a:p>
        </p:txBody>
      </p:sp>
    </p:spTree>
    <p:extLst>
      <p:ext uri="{BB962C8B-B14F-4D97-AF65-F5344CB8AC3E}">
        <p14:creationId xmlns:p14="http://schemas.microsoft.com/office/powerpoint/2010/main" val="23207082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1ED758-6196-1D41-861F-8BE1F536184A}"/>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BE"/>
          </a:p>
        </p:txBody>
      </p:sp>
      <p:sp>
        <p:nvSpPr>
          <p:cNvPr id="3" name="Vertical Text Placeholder 2">
            <a:extLst>
              <a:ext uri="{FF2B5EF4-FFF2-40B4-BE49-F238E27FC236}">
                <a16:creationId xmlns:a16="http://schemas.microsoft.com/office/drawing/2014/main" id="{4E8DEF81-E34B-BE49-BF93-8F8949B9D09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E"/>
          </a:p>
        </p:txBody>
      </p:sp>
      <p:sp>
        <p:nvSpPr>
          <p:cNvPr id="4" name="Date Placeholder 3">
            <a:extLst>
              <a:ext uri="{FF2B5EF4-FFF2-40B4-BE49-F238E27FC236}">
                <a16:creationId xmlns:a16="http://schemas.microsoft.com/office/drawing/2014/main" id="{D88C4034-0732-CC45-83D5-EF620C8FA48A}"/>
              </a:ext>
            </a:extLst>
          </p:cNvPr>
          <p:cNvSpPr>
            <a:spLocks noGrp="1"/>
          </p:cNvSpPr>
          <p:nvPr>
            <p:ph type="dt" sz="half" idx="10"/>
          </p:nvPr>
        </p:nvSpPr>
        <p:spPr/>
        <p:txBody>
          <a:bodyPr/>
          <a:lstStyle/>
          <a:p>
            <a:fld id="{A50550A5-2F9D-5145-A7CD-4C6073448D8D}" type="datetimeFigureOut">
              <a:rPr lang="en-BE" smtClean="0"/>
              <a:t>16/11/2022</a:t>
            </a:fld>
            <a:endParaRPr lang="en-BE"/>
          </a:p>
        </p:txBody>
      </p:sp>
      <p:sp>
        <p:nvSpPr>
          <p:cNvPr id="5" name="Footer Placeholder 4">
            <a:extLst>
              <a:ext uri="{FF2B5EF4-FFF2-40B4-BE49-F238E27FC236}">
                <a16:creationId xmlns:a16="http://schemas.microsoft.com/office/drawing/2014/main" id="{DB52E488-D375-F94E-B9F5-830D18E168B7}"/>
              </a:ext>
            </a:extLst>
          </p:cNvPr>
          <p:cNvSpPr>
            <a:spLocks noGrp="1"/>
          </p:cNvSpPr>
          <p:nvPr>
            <p:ph type="ftr" sz="quarter" idx="11"/>
          </p:nvPr>
        </p:nvSpPr>
        <p:spPr/>
        <p:txBody>
          <a:bodyPr/>
          <a:lstStyle/>
          <a:p>
            <a:endParaRPr lang="en-BE"/>
          </a:p>
        </p:txBody>
      </p:sp>
      <p:sp>
        <p:nvSpPr>
          <p:cNvPr id="6" name="Slide Number Placeholder 5">
            <a:extLst>
              <a:ext uri="{FF2B5EF4-FFF2-40B4-BE49-F238E27FC236}">
                <a16:creationId xmlns:a16="http://schemas.microsoft.com/office/drawing/2014/main" id="{FABE7ADD-5981-0F42-BC4F-F32518DB90E4}"/>
              </a:ext>
            </a:extLst>
          </p:cNvPr>
          <p:cNvSpPr>
            <a:spLocks noGrp="1"/>
          </p:cNvSpPr>
          <p:nvPr>
            <p:ph type="sldNum" sz="quarter" idx="12"/>
          </p:nvPr>
        </p:nvSpPr>
        <p:spPr/>
        <p:txBody>
          <a:bodyPr/>
          <a:lstStyle/>
          <a:p>
            <a:fld id="{2756AFF5-92EE-F04C-86BC-B564DD9CC441}" type="slidenum">
              <a:rPr lang="en-BE" smtClean="0"/>
              <a:t>‹#›</a:t>
            </a:fld>
            <a:endParaRPr lang="en-BE"/>
          </a:p>
        </p:txBody>
      </p:sp>
    </p:spTree>
    <p:extLst>
      <p:ext uri="{BB962C8B-B14F-4D97-AF65-F5344CB8AC3E}">
        <p14:creationId xmlns:p14="http://schemas.microsoft.com/office/powerpoint/2010/main" val="21219361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DB5A6-96E0-2444-A5A1-4AD91F284E9F}"/>
              </a:ext>
            </a:extLst>
          </p:cNvPr>
          <p:cNvSpPr>
            <a:spLocks noGrp="1"/>
          </p:cNvSpPr>
          <p:nvPr>
            <p:ph type="title"/>
          </p:nvPr>
        </p:nvSpPr>
        <p:spPr/>
        <p:txBody>
          <a:bodyPr/>
          <a:lstStyle/>
          <a:p>
            <a:r>
              <a:rPr lang="en-GB"/>
              <a:t>Click to edit Master title style</a:t>
            </a:r>
            <a:endParaRPr lang="en-BE"/>
          </a:p>
        </p:txBody>
      </p:sp>
      <p:sp>
        <p:nvSpPr>
          <p:cNvPr id="3" name="Content Placeholder 2">
            <a:extLst>
              <a:ext uri="{FF2B5EF4-FFF2-40B4-BE49-F238E27FC236}">
                <a16:creationId xmlns:a16="http://schemas.microsoft.com/office/drawing/2014/main" id="{681B2B8A-09EE-4347-8CE0-22FF335B4FF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E"/>
          </a:p>
        </p:txBody>
      </p:sp>
      <p:sp>
        <p:nvSpPr>
          <p:cNvPr id="4" name="Date Placeholder 3">
            <a:extLst>
              <a:ext uri="{FF2B5EF4-FFF2-40B4-BE49-F238E27FC236}">
                <a16:creationId xmlns:a16="http://schemas.microsoft.com/office/drawing/2014/main" id="{402801B7-6D59-3E46-AA33-1A00CBFA9F8E}"/>
              </a:ext>
            </a:extLst>
          </p:cNvPr>
          <p:cNvSpPr>
            <a:spLocks noGrp="1"/>
          </p:cNvSpPr>
          <p:nvPr>
            <p:ph type="dt" sz="half" idx="10"/>
          </p:nvPr>
        </p:nvSpPr>
        <p:spPr/>
        <p:txBody>
          <a:bodyPr/>
          <a:lstStyle/>
          <a:p>
            <a:fld id="{A50550A5-2F9D-5145-A7CD-4C6073448D8D}" type="datetimeFigureOut">
              <a:rPr lang="en-BE" smtClean="0"/>
              <a:t>16/11/2022</a:t>
            </a:fld>
            <a:endParaRPr lang="en-BE"/>
          </a:p>
        </p:txBody>
      </p:sp>
      <p:sp>
        <p:nvSpPr>
          <p:cNvPr id="5" name="Footer Placeholder 4">
            <a:extLst>
              <a:ext uri="{FF2B5EF4-FFF2-40B4-BE49-F238E27FC236}">
                <a16:creationId xmlns:a16="http://schemas.microsoft.com/office/drawing/2014/main" id="{1487BC18-259D-294A-85EF-FE29C784E469}"/>
              </a:ext>
            </a:extLst>
          </p:cNvPr>
          <p:cNvSpPr>
            <a:spLocks noGrp="1"/>
          </p:cNvSpPr>
          <p:nvPr>
            <p:ph type="ftr" sz="quarter" idx="11"/>
          </p:nvPr>
        </p:nvSpPr>
        <p:spPr/>
        <p:txBody>
          <a:bodyPr/>
          <a:lstStyle/>
          <a:p>
            <a:endParaRPr lang="en-BE"/>
          </a:p>
        </p:txBody>
      </p:sp>
      <p:sp>
        <p:nvSpPr>
          <p:cNvPr id="6" name="Slide Number Placeholder 5">
            <a:extLst>
              <a:ext uri="{FF2B5EF4-FFF2-40B4-BE49-F238E27FC236}">
                <a16:creationId xmlns:a16="http://schemas.microsoft.com/office/drawing/2014/main" id="{FCA46DB4-C8E0-514A-AE67-28AF5F21213E}"/>
              </a:ext>
            </a:extLst>
          </p:cNvPr>
          <p:cNvSpPr>
            <a:spLocks noGrp="1"/>
          </p:cNvSpPr>
          <p:nvPr>
            <p:ph type="sldNum" sz="quarter" idx="12"/>
          </p:nvPr>
        </p:nvSpPr>
        <p:spPr/>
        <p:txBody>
          <a:bodyPr/>
          <a:lstStyle/>
          <a:p>
            <a:fld id="{2756AFF5-92EE-F04C-86BC-B564DD9CC441}" type="slidenum">
              <a:rPr lang="en-BE" smtClean="0"/>
              <a:t>‹#›</a:t>
            </a:fld>
            <a:endParaRPr lang="en-BE"/>
          </a:p>
        </p:txBody>
      </p:sp>
    </p:spTree>
    <p:extLst>
      <p:ext uri="{BB962C8B-B14F-4D97-AF65-F5344CB8AC3E}">
        <p14:creationId xmlns:p14="http://schemas.microsoft.com/office/powerpoint/2010/main" val="27925320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CD04E6-6C3C-6B47-83CC-547497FB8BF2}"/>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BE"/>
          </a:p>
        </p:txBody>
      </p:sp>
      <p:sp>
        <p:nvSpPr>
          <p:cNvPr id="3" name="Text Placeholder 2">
            <a:extLst>
              <a:ext uri="{FF2B5EF4-FFF2-40B4-BE49-F238E27FC236}">
                <a16:creationId xmlns:a16="http://schemas.microsoft.com/office/drawing/2014/main" id="{C767904E-81D1-BE43-8D69-3C76A55AC7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2BCD2A1-FDF3-6D41-854D-839D9125152E}"/>
              </a:ext>
            </a:extLst>
          </p:cNvPr>
          <p:cNvSpPr>
            <a:spLocks noGrp="1"/>
          </p:cNvSpPr>
          <p:nvPr>
            <p:ph type="dt" sz="half" idx="10"/>
          </p:nvPr>
        </p:nvSpPr>
        <p:spPr/>
        <p:txBody>
          <a:bodyPr/>
          <a:lstStyle/>
          <a:p>
            <a:fld id="{A50550A5-2F9D-5145-A7CD-4C6073448D8D}" type="datetimeFigureOut">
              <a:rPr lang="en-BE" smtClean="0"/>
              <a:t>16/11/2022</a:t>
            </a:fld>
            <a:endParaRPr lang="en-BE"/>
          </a:p>
        </p:txBody>
      </p:sp>
      <p:sp>
        <p:nvSpPr>
          <p:cNvPr id="5" name="Footer Placeholder 4">
            <a:extLst>
              <a:ext uri="{FF2B5EF4-FFF2-40B4-BE49-F238E27FC236}">
                <a16:creationId xmlns:a16="http://schemas.microsoft.com/office/drawing/2014/main" id="{10B0D52E-5E8C-864A-BB35-70231D945499}"/>
              </a:ext>
            </a:extLst>
          </p:cNvPr>
          <p:cNvSpPr>
            <a:spLocks noGrp="1"/>
          </p:cNvSpPr>
          <p:nvPr>
            <p:ph type="ftr" sz="quarter" idx="11"/>
          </p:nvPr>
        </p:nvSpPr>
        <p:spPr/>
        <p:txBody>
          <a:bodyPr/>
          <a:lstStyle/>
          <a:p>
            <a:endParaRPr lang="en-BE"/>
          </a:p>
        </p:txBody>
      </p:sp>
      <p:sp>
        <p:nvSpPr>
          <p:cNvPr id="6" name="Slide Number Placeholder 5">
            <a:extLst>
              <a:ext uri="{FF2B5EF4-FFF2-40B4-BE49-F238E27FC236}">
                <a16:creationId xmlns:a16="http://schemas.microsoft.com/office/drawing/2014/main" id="{DF2B39E0-129F-8F4B-8939-30077401AAB7}"/>
              </a:ext>
            </a:extLst>
          </p:cNvPr>
          <p:cNvSpPr>
            <a:spLocks noGrp="1"/>
          </p:cNvSpPr>
          <p:nvPr>
            <p:ph type="sldNum" sz="quarter" idx="12"/>
          </p:nvPr>
        </p:nvSpPr>
        <p:spPr/>
        <p:txBody>
          <a:bodyPr/>
          <a:lstStyle/>
          <a:p>
            <a:fld id="{2756AFF5-92EE-F04C-86BC-B564DD9CC441}" type="slidenum">
              <a:rPr lang="en-BE" smtClean="0"/>
              <a:t>‹#›</a:t>
            </a:fld>
            <a:endParaRPr lang="en-BE"/>
          </a:p>
        </p:txBody>
      </p:sp>
    </p:spTree>
    <p:extLst>
      <p:ext uri="{BB962C8B-B14F-4D97-AF65-F5344CB8AC3E}">
        <p14:creationId xmlns:p14="http://schemas.microsoft.com/office/powerpoint/2010/main" val="1616993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51D44-ADC4-0B41-93BB-A54675A04903}"/>
              </a:ext>
            </a:extLst>
          </p:cNvPr>
          <p:cNvSpPr>
            <a:spLocks noGrp="1"/>
          </p:cNvSpPr>
          <p:nvPr>
            <p:ph type="title"/>
          </p:nvPr>
        </p:nvSpPr>
        <p:spPr/>
        <p:txBody>
          <a:bodyPr/>
          <a:lstStyle/>
          <a:p>
            <a:r>
              <a:rPr lang="en-GB"/>
              <a:t>Click to edit Master title style</a:t>
            </a:r>
            <a:endParaRPr lang="en-BE"/>
          </a:p>
        </p:txBody>
      </p:sp>
      <p:sp>
        <p:nvSpPr>
          <p:cNvPr id="3" name="Content Placeholder 2">
            <a:extLst>
              <a:ext uri="{FF2B5EF4-FFF2-40B4-BE49-F238E27FC236}">
                <a16:creationId xmlns:a16="http://schemas.microsoft.com/office/drawing/2014/main" id="{0CE9EEF5-8575-C240-A248-35C54D3245D3}"/>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E"/>
          </a:p>
        </p:txBody>
      </p:sp>
      <p:sp>
        <p:nvSpPr>
          <p:cNvPr id="4" name="Content Placeholder 3">
            <a:extLst>
              <a:ext uri="{FF2B5EF4-FFF2-40B4-BE49-F238E27FC236}">
                <a16:creationId xmlns:a16="http://schemas.microsoft.com/office/drawing/2014/main" id="{860397CB-ECED-0449-9C19-4CCC3E090FE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E"/>
          </a:p>
        </p:txBody>
      </p:sp>
      <p:sp>
        <p:nvSpPr>
          <p:cNvPr id="5" name="Date Placeholder 4">
            <a:extLst>
              <a:ext uri="{FF2B5EF4-FFF2-40B4-BE49-F238E27FC236}">
                <a16:creationId xmlns:a16="http://schemas.microsoft.com/office/drawing/2014/main" id="{CCA1B338-846B-8F40-AAC8-8CA97F49E310}"/>
              </a:ext>
            </a:extLst>
          </p:cNvPr>
          <p:cNvSpPr>
            <a:spLocks noGrp="1"/>
          </p:cNvSpPr>
          <p:nvPr>
            <p:ph type="dt" sz="half" idx="10"/>
          </p:nvPr>
        </p:nvSpPr>
        <p:spPr/>
        <p:txBody>
          <a:bodyPr/>
          <a:lstStyle/>
          <a:p>
            <a:fld id="{A50550A5-2F9D-5145-A7CD-4C6073448D8D}" type="datetimeFigureOut">
              <a:rPr lang="en-BE" smtClean="0"/>
              <a:t>16/11/2022</a:t>
            </a:fld>
            <a:endParaRPr lang="en-BE"/>
          </a:p>
        </p:txBody>
      </p:sp>
      <p:sp>
        <p:nvSpPr>
          <p:cNvPr id="6" name="Footer Placeholder 5">
            <a:extLst>
              <a:ext uri="{FF2B5EF4-FFF2-40B4-BE49-F238E27FC236}">
                <a16:creationId xmlns:a16="http://schemas.microsoft.com/office/drawing/2014/main" id="{631D1588-2C29-4B41-BCA7-A39F04E1F688}"/>
              </a:ext>
            </a:extLst>
          </p:cNvPr>
          <p:cNvSpPr>
            <a:spLocks noGrp="1"/>
          </p:cNvSpPr>
          <p:nvPr>
            <p:ph type="ftr" sz="quarter" idx="11"/>
          </p:nvPr>
        </p:nvSpPr>
        <p:spPr/>
        <p:txBody>
          <a:bodyPr/>
          <a:lstStyle/>
          <a:p>
            <a:endParaRPr lang="en-BE"/>
          </a:p>
        </p:txBody>
      </p:sp>
      <p:sp>
        <p:nvSpPr>
          <p:cNvPr id="7" name="Slide Number Placeholder 6">
            <a:extLst>
              <a:ext uri="{FF2B5EF4-FFF2-40B4-BE49-F238E27FC236}">
                <a16:creationId xmlns:a16="http://schemas.microsoft.com/office/drawing/2014/main" id="{77F1C325-B6A6-3C48-8B88-4AC36786F219}"/>
              </a:ext>
            </a:extLst>
          </p:cNvPr>
          <p:cNvSpPr>
            <a:spLocks noGrp="1"/>
          </p:cNvSpPr>
          <p:nvPr>
            <p:ph type="sldNum" sz="quarter" idx="12"/>
          </p:nvPr>
        </p:nvSpPr>
        <p:spPr/>
        <p:txBody>
          <a:bodyPr/>
          <a:lstStyle/>
          <a:p>
            <a:fld id="{2756AFF5-92EE-F04C-86BC-B564DD9CC441}" type="slidenum">
              <a:rPr lang="en-BE" smtClean="0"/>
              <a:t>‹#›</a:t>
            </a:fld>
            <a:endParaRPr lang="en-BE"/>
          </a:p>
        </p:txBody>
      </p:sp>
    </p:spTree>
    <p:extLst>
      <p:ext uri="{BB962C8B-B14F-4D97-AF65-F5344CB8AC3E}">
        <p14:creationId xmlns:p14="http://schemas.microsoft.com/office/powerpoint/2010/main" val="16034972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ACE9F-A4A9-C24A-A394-0AD5A09EA87B}"/>
              </a:ext>
            </a:extLst>
          </p:cNvPr>
          <p:cNvSpPr>
            <a:spLocks noGrp="1"/>
          </p:cNvSpPr>
          <p:nvPr>
            <p:ph type="title"/>
          </p:nvPr>
        </p:nvSpPr>
        <p:spPr>
          <a:xfrm>
            <a:off x="839788" y="365125"/>
            <a:ext cx="10515600" cy="1325563"/>
          </a:xfrm>
        </p:spPr>
        <p:txBody>
          <a:bodyPr/>
          <a:lstStyle/>
          <a:p>
            <a:r>
              <a:rPr lang="en-GB"/>
              <a:t>Click to edit Master title style</a:t>
            </a:r>
            <a:endParaRPr lang="en-BE"/>
          </a:p>
        </p:txBody>
      </p:sp>
      <p:sp>
        <p:nvSpPr>
          <p:cNvPr id="3" name="Text Placeholder 2">
            <a:extLst>
              <a:ext uri="{FF2B5EF4-FFF2-40B4-BE49-F238E27FC236}">
                <a16:creationId xmlns:a16="http://schemas.microsoft.com/office/drawing/2014/main" id="{237E84E8-CF3C-1441-BC5E-643DA76C6BC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667B898-60B9-A34B-970D-C92D07EA2E9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E"/>
          </a:p>
        </p:txBody>
      </p:sp>
      <p:sp>
        <p:nvSpPr>
          <p:cNvPr id="5" name="Text Placeholder 4">
            <a:extLst>
              <a:ext uri="{FF2B5EF4-FFF2-40B4-BE49-F238E27FC236}">
                <a16:creationId xmlns:a16="http://schemas.microsoft.com/office/drawing/2014/main" id="{30E1568F-4885-4E4F-84FE-CE995D8BD53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B782956-C45D-9046-B1FE-DC6CE63FFC1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E"/>
          </a:p>
        </p:txBody>
      </p:sp>
      <p:sp>
        <p:nvSpPr>
          <p:cNvPr id="7" name="Date Placeholder 6">
            <a:extLst>
              <a:ext uri="{FF2B5EF4-FFF2-40B4-BE49-F238E27FC236}">
                <a16:creationId xmlns:a16="http://schemas.microsoft.com/office/drawing/2014/main" id="{14A9DA0E-A56C-CE4C-8BAD-457919A2BA19}"/>
              </a:ext>
            </a:extLst>
          </p:cNvPr>
          <p:cNvSpPr>
            <a:spLocks noGrp="1"/>
          </p:cNvSpPr>
          <p:nvPr>
            <p:ph type="dt" sz="half" idx="10"/>
          </p:nvPr>
        </p:nvSpPr>
        <p:spPr/>
        <p:txBody>
          <a:bodyPr/>
          <a:lstStyle/>
          <a:p>
            <a:fld id="{A50550A5-2F9D-5145-A7CD-4C6073448D8D}" type="datetimeFigureOut">
              <a:rPr lang="en-BE" smtClean="0"/>
              <a:t>16/11/2022</a:t>
            </a:fld>
            <a:endParaRPr lang="en-BE"/>
          </a:p>
        </p:txBody>
      </p:sp>
      <p:sp>
        <p:nvSpPr>
          <p:cNvPr id="8" name="Footer Placeholder 7">
            <a:extLst>
              <a:ext uri="{FF2B5EF4-FFF2-40B4-BE49-F238E27FC236}">
                <a16:creationId xmlns:a16="http://schemas.microsoft.com/office/drawing/2014/main" id="{642418BA-ACB5-8A47-A119-96C0AF545CF5}"/>
              </a:ext>
            </a:extLst>
          </p:cNvPr>
          <p:cNvSpPr>
            <a:spLocks noGrp="1"/>
          </p:cNvSpPr>
          <p:nvPr>
            <p:ph type="ftr" sz="quarter" idx="11"/>
          </p:nvPr>
        </p:nvSpPr>
        <p:spPr/>
        <p:txBody>
          <a:bodyPr/>
          <a:lstStyle/>
          <a:p>
            <a:endParaRPr lang="en-BE"/>
          </a:p>
        </p:txBody>
      </p:sp>
      <p:sp>
        <p:nvSpPr>
          <p:cNvPr id="9" name="Slide Number Placeholder 8">
            <a:extLst>
              <a:ext uri="{FF2B5EF4-FFF2-40B4-BE49-F238E27FC236}">
                <a16:creationId xmlns:a16="http://schemas.microsoft.com/office/drawing/2014/main" id="{C692E675-2F28-C74F-9752-A3C9107A35F8}"/>
              </a:ext>
            </a:extLst>
          </p:cNvPr>
          <p:cNvSpPr>
            <a:spLocks noGrp="1"/>
          </p:cNvSpPr>
          <p:nvPr>
            <p:ph type="sldNum" sz="quarter" idx="12"/>
          </p:nvPr>
        </p:nvSpPr>
        <p:spPr/>
        <p:txBody>
          <a:bodyPr/>
          <a:lstStyle/>
          <a:p>
            <a:fld id="{2756AFF5-92EE-F04C-86BC-B564DD9CC441}" type="slidenum">
              <a:rPr lang="en-BE" smtClean="0"/>
              <a:t>‹#›</a:t>
            </a:fld>
            <a:endParaRPr lang="en-BE"/>
          </a:p>
        </p:txBody>
      </p:sp>
    </p:spTree>
    <p:extLst>
      <p:ext uri="{BB962C8B-B14F-4D97-AF65-F5344CB8AC3E}">
        <p14:creationId xmlns:p14="http://schemas.microsoft.com/office/powerpoint/2010/main" val="32188006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9DE2B-916B-744A-9D0D-1D918F209522}"/>
              </a:ext>
            </a:extLst>
          </p:cNvPr>
          <p:cNvSpPr>
            <a:spLocks noGrp="1"/>
          </p:cNvSpPr>
          <p:nvPr>
            <p:ph type="title"/>
          </p:nvPr>
        </p:nvSpPr>
        <p:spPr/>
        <p:txBody>
          <a:bodyPr/>
          <a:lstStyle/>
          <a:p>
            <a:r>
              <a:rPr lang="en-GB"/>
              <a:t>Click to edit Master title style</a:t>
            </a:r>
            <a:endParaRPr lang="en-BE"/>
          </a:p>
        </p:txBody>
      </p:sp>
      <p:sp>
        <p:nvSpPr>
          <p:cNvPr id="3" name="Date Placeholder 2">
            <a:extLst>
              <a:ext uri="{FF2B5EF4-FFF2-40B4-BE49-F238E27FC236}">
                <a16:creationId xmlns:a16="http://schemas.microsoft.com/office/drawing/2014/main" id="{DF50F218-A369-9441-B265-CB90C0CCD76E}"/>
              </a:ext>
            </a:extLst>
          </p:cNvPr>
          <p:cNvSpPr>
            <a:spLocks noGrp="1"/>
          </p:cNvSpPr>
          <p:nvPr>
            <p:ph type="dt" sz="half" idx="10"/>
          </p:nvPr>
        </p:nvSpPr>
        <p:spPr/>
        <p:txBody>
          <a:bodyPr/>
          <a:lstStyle/>
          <a:p>
            <a:fld id="{A50550A5-2F9D-5145-A7CD-4C6073448D8D}" type="datetimeFigureOut">
              <a:rPr lang="en-BE" smtClean="0"/>
              <a:t>16/11/2022</a:t>
            </a:fld>
            <a:endParaRPr lang="en-BE"/>
          </a:p>
        </p:txBody>
      </p:sp>
      <p:sp>
        <p:nvSpPr>
          <p:cNvPr id="4" name="Footer Placeholder 3">
            <a:extLst>
              <a:ext uri="{FF2B5EF4-FFF2-40B4-BE49-F238E27FC236}">
                <a16:creationId xmlns:a16="http://schemas.microsoft.com/office/drawing/2014/main" id="{C0259543-969E-3B43-A467-94A0EED6FD8B}"/>
              </a:ext>
            </a:extLst>
          </p:cNvPr>
          <p:cNvSpPr>
            <a:spLocks noGrp="1"/>
          </p:cNvSpPr>
          <p:nvPr>
            <p:ph type="ftr" sz="quarter" idx="11"/>
          </p:nvPr>
        </p:nvSpPr>
        <p:spPr/>
        <p:txBody>
          <a:bodyPr/>
          <a:lstStyle/>
          <a:p>
            <a:endParaRPr lang="en-BE"/>
          </a:p>
        </p:txBody>
      </p:sp>
      <p:sp>
        <p:nvSpPr>
          <p:cNvPr id="5" name="Slide Number Placeholder 4">
            <a:extLst>
              <a:ext uri="{FF2B5EF4-FFF2-40B4-BE49-F238E27FC236}">
                <a16:creationId xmlns:a16="http://schemas.microsoft.com/office/drawing/2014/main" id="{7C109D8C-2B66-EE4F-BF7F-6A271EE46CEB}"/>
              </a:ext>
            </a:extLst>
          </p:cNvPr>
          <p:cNvSpPr>
            <a:spLocks noGrp="1"/>
          </p:cNvSpPr>
          <p:nvPr>
            <p:ph type="sldNum" sz="quarter" idx="12"/>
          </p:nvPr>
        </p:nvSpPr>
        <p:spPr/>
        <p:txBody>
          <a:bodyPr/>
          <a:lstStyle/>
          <a:p>
            <a:fld id="{2756AFF5-92EE-F04C-86BC-B564DD9CC441}" type="slidenum">
              <a:rPr lang="en-BE" smtClean="0"/>
              <a:t>‹#›</a:t>
            </a:fld>
            <a:endParaRPr lang="en-BE"/>
          </a:p>
        </p:txBody>
      </p:sp>
    </p:spTree>
    <p:extLst>
      <p:ext uri="{BB962C8B-B14F-4D97-AF65-F5344CB8AC3E}">
        <p14:creationId xmlns:p14="http://schemas.microsoft.com/office/powerpoint/2010/main" val="37966027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34C2031-2AED-0C46-BC3F-5494ABF860B0}"/>
              </a:ext>
            </a:extLst>
          </p:cNvPr>
          <p:cNvSpPr>
            <a:spLocks noGrp="1"/>
          </p:cNvSpPr>
          <p:nvPr>
            <p:ph type="dt" sz="half" idx="10"/>
          </p:nvPr>
        </p:nvSpPr>
        <p:spPr/>
        <p:txBody>
          <a:bodyPr/>
          <a:lstStyle/>
          <a:p>
            <a:fld id="{A50550A5-2F9D-5145-A7CD-4C6073448D8D}" type="datetimeFigureOut">
              <a:rPr lang="en-BE" smtClean="0"/>
              <a:t>16/11/2022</a:t>
            </a:fld>
            <a:endParaRPr lang="en-BE"/>
          </a:p>
        </p:txBody>
      </p:sp>
      <p:sp>
        <p:nvSpPr>
          <p:cNvPr id="3" name="Footer Placeholder 2">
            <a:extLst>
              <a:ext uri="{FF2B5EF4-FFF2-40B4-BE49-F238E27FC236}">
                <a16:creationId xmlns:a16="http://schemas.microsoft.com/office/drawing/2014/main" id="{2DA8CE49-234C-6C4E-82B2-BFF5061C5C15}"/>
              </a:ext>
            </a:extLst>
          </p:cNvPr>
          <p:cNvSpPr>
            <a:spLocks noGrp="1"/>
          </p:cNvSpPr>
          <p:nvPr>
            <p:ph type="ftr" sz="quarter" idx="11"/>
          </p:nvPr>
        </p:nvSpPr>
        <p:spPr/>
        <p:txBody>
          <a:bodyPr/>
          <a:lstStyle/>
          <a:p>
            <a:endParaRPr lang="en-BE"/>
          </a:p>
        </p:txBody>
      </p:sp>
      <p:sp>
        <p:nvSpPr>
          <p:cNvPr id="4" name="Slide Number Placeholder 3">
            <a:extLst>
              <a:ext uri="{FF2B5EF4-FFF2-40B4-BE49-F238E27FC236}">
                <a16:creationId xmlns:a16="http://schemas.microsoft.com/office/drawing/2014/main" id="{B5E136B6-2A46-C34A-B332-417ACE8CDB23}"/>
              </a:ext>
            </a:extLst>
          </p:cNvPr>
          <p:cNvSpPr>
            <a:spLocks noGrp="1"/>
          </p:cNvSpPr>
          <p:nvPr>
            <p:ph type="sldNum" sz="quarter" idx="12"/>
          </p:nvPr>
        </p:nvSpPr>
        <p:spPr/>
        <p:txBody>
          <a:bodyPr/>
          <a:lstStyle/>
          <a:p>
            <a:fld id="{2756AFF5-92EE-F04C-86BC-B564DD9CC441}" type="slidenum">
              <a:rPr lang="en-BE" smtClean="0"/>
              <a:t>‹#›</a:t>
            </a:fld>
            <a:endParaRPr lang="en-BE"/>
          </a:p>
        </p:txBody>
      </p:sp>
    </p:spTree>
    <p:extLst>
      <p:ext uri="{BB962C8B-B14F-4D97-AF65-F5344CB8AC3E}">
        <p14:creationId xmlns:p14="http://schemas.microsoft.com/office/powerpoint/2010/main" val="1516820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591B8-6DDB-064F-98EF-E9937B9DED0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BE"/>
          </a:p>
        </p:txBody>
      </p:sp>
      <p:sp>
        <p:nvSpPr>
          <p:cNvPr id="3" name="Content Placeholder 2">
            <a:extLst>
              <a:ext uri="{FF2B5EF4-FFF2-40B4-BE49-F238E27FC236}">
                <a16:creationId xmlns:a16="http://schemas.microsoft.com/office/drawing/2014/main" id="{F05EA195-F567-EF4D-A434-5187B0AE82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E"/>
          </a:p>
        </p:txBody>
      </p:sp>
      <p:sp>
        <p:nvSpPr>
          <p:cNvPr id="4" name="Text Placeholder 3">
            <a:extLst>
              <a:ext uri="{FF2B5EF4-FFF2-40B4-BE49-F238E27FC236}">
                <a16:creationId xmlns:a16="http://schemas.microsoft.com/office/drawing/2014/main" id="{3F7D9919-38AC-E044-BE9B-23D3D6AB55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8137DAC-A2B3-C048-B723-56F67E514FB1}"/>
              </a:ext>
            </a:extLst>
          </p:cNvPr>
          <p:cNvSpPr>
            <a:spLocks noGrp="1"/>
          </p:cNvSpPr>
          <p:nvPr>
            <p:ph type="dt" sz="half" idx="10"/>
          </p:nvPr>
        </p:nvSpPr>
        <p:spPr/>
        <p:txBody>
          <a:bodyPr/>
          <a:lstStyle/>
          <a:p>
            <a:fld id="{A50550A5-2F9D-5145-A7CD-4C6073448D8D}" type="datetimeFigureOut">
              <a:rPr lang="en-BE" smtClean="0"/>
              <a:t>16/11/2022</a:t>
            </a:fld>
            <a:endParaRPr lang="en-BE"/>
          </a:p>
        </p:txBody>
      </p:sp>
      <p:sp>
        <p:nvSpPr>
          <p:cNvPr id="6" name="Footer Placeholder 5">
            <a:extLst>
              <a:ext uri="{FF2B5EF4-FFF2-40B4-BE49-F238E27FC236}">
                <a16:creationId xmlns:a16="http://schemas.microsoft.com/office/drawing/2014/main" id="{25DD7C0E-652F-B94B-B80F-E3FF46E11F02}"/>
              </a:ext>
            </a:extLst>
          </p:cNvPr>
          <p:cNvSpPr>
            <a:spLocks noGrp="1"/>
          </p:cNvSpPr>
          <p:nvPr>
            <p:ph type="ftr" sz="quarter" idx="11"/>
          </p:nvPr>
        </p:nvSpPr>
        <p:spPr/>
        <p:txBody>
          <a:bodyPr/>
          <a:lstStyle/>
          <a:p>
            <a:endParaRPr lang="en-BE"/>
          </a:p>
        </p:txBody>
      </p:sp>
      <p:sp>
        <p:nvSpPr>
          <p:cNvPr id="7" name="Slide Number Placeholder 6">
            <a:extLst>
              <a:ext uri="{FF2B5EF4-FFF2-40B4-BE49-F238E27FC236}">
                <a16:creationId xmlns:a16="http://schemas.microsoft.com/office/drawing/2014/main" id="{BC90041E-C01B-0A4D-837A-C1A111E411CF}"/>
              </a:ext>
            </a:extLst>
          </p:cNvPr>
          <p:cNvSpPr>
            <a:spLocks noGrp="1"/>
          </p:cNvSpPr>
          <p:nvPr>
            <p:ph type="sldNum" sz="quarter" idx="12"/>
          </p:nvPr>
        </p:nvSpPr>
        <p:spPr/>
        <p:txBody>
          <a:bodyPr/>
          <a:lstStyle/>
          <a:p>
            <a:fld id="{2756AFF5-92EE-F04C-86BC-B564DD9CC441}" type="slidenum">
              <a:rPr lang="en-BE" smtClean="0"/>
              <a:t>‹#›</a:t>
            </a:fld>
            <a:endParaRPr lang="en-BE"/>
          </a:p>
        </p:txBody>
      </p:sp>
    </p:spTree>
    <p:extLst>
      <p:ext uri="{BB962C8B-B14F-4D97-AF65-F5344CB8AC3E}">
        <p14:creationId xmlns:p14="http://schemas.microsoft.com/office/powerpoint/2010/main" val="7461991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382C9-97F5-AE46-A210-B267CB9C33D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BE"/>
          </a:p>
        </p:txBody>
      </p:sp>
      <p:sp>
        <p:nvSpPr>
          <p:cNvPr id="3" name="Picture Placeholder 2">
            <a:extLst>
              <a:ext uri="{FF2B5EF4-FFF2-40B4-BE49-F238E27FC236}">
                <a16:creationId xmlns:a16="http://schemas.microsoft.com/office/drawing/2014/main" id="{B7F1D66B-A22D-D849-8D66-1ECFF0F5F8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BE"/>
          </a:p>
        </p:txBody>
      </p:sp>
      <p:sp>
        <p:nvSpPr>
          <p:cNvPr id="4" name="Text Placeholder 3">
            <a:extLst>
              <a:ext uri="{FF2B5EF4-FFF2-40B4-BE49-F238E27FC236}">
                <a16:creationId xmlns:a16="http://schemas.microsoft.com/office/drawing/2014/main" id="{6C74FEB6-AC4E-C344-977F-33D53BEDC0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18D2924-05F4-6C4A-BE86-0C7287B765BE}"/>
              </a:ext>
            </a:extLst>
          </p:cNvPr>
          <p:cNvSpPr>
            <a:spLocks noGrp="1"/>
          </p:cNvSpPr>
          <p:nvPr>
            <p:ph type="dt" sz="half" idx="10"/>
          </p:nvPr>
        </p:nvSpPr>
        <p:spPr/>
        <p:txBody>
          <a:bodyPr/>
          <a:lstStyle/>
          <a:p>
            <a:fld id="{A50550A5-2F9D-5145-A7CD-4C6073448D8D}" type="datetimeFigureOut">
              <a:rPr lang="en-BE" smtClean="0"/>
              <a:t>16/11/2022</a:t>
            </a:fld>
            <a:endParaRPr lang="en-BE"/>
          </a:p>
        </p:txBody>
      </p:sp>
      <p:sp>
        <p:nvSpPr>
          <p:cNvPr id="6" name="Footer Placeholder 5">
            <a:extLst>
              <a:ext uri="{FF2B5EF4-FFF2-40B4-BE49-F238E27FC236}">
                <a16:creationId xmlns:a16="http://schemas.microsoft.com/office/drawing/2014/main" id="{8438F9CB-0BCB-9B4B-A425-D5DD2CAB4A8F}"/>
              </a:ext>
            </a:extLst>
          </p:cNvPr>
          <p:cNvSpPr>
            <a:spLocks noGrp="1"/>
          </p:cNvSpPr>
          <p:nvPr>
            <p:ph type="ftr" sz="quarter" idx="11"/>
          </p:nvPr>
        </p:nvSpPr>
        <p:spPr/>
        <p:txBody>
          <a:bodyPr/>
          <a:lstStyle/>
          <a:p>
            <a:endParaRPr lang="en-BE"/>
          </a:p>
        </p:txBody>
      </p:sp>
      <p:sp>
        <p:nvSpPr>
          <p:cNvPr id="7" name="Slide Number Placeholder 6">
            <a:extLst>
              <a:ext uri="{FF2B5EF4-FFF2-40B4-BE49-F238E27FC236}">
                <a16:creationId xmlns:a16="http://schemas.microsoft.com/office/drawing/2014/main" id="{9E1B04BD-9205-5948-BA9E-C3407456FD55}"/>
              </a:ext>
            </a:extLst>
          </p:cNvPr>
          <p:cNvSpPr>
            <a:spLocks noGrp="1"/>
          </p:cNvSpPr>
          <p:nvPr>
            <p:ph type="sldNum" sz="quarter" idx="12"/>
          </p:nvPr>
        </p:nvSpPr>
        <p:spPr/>
        <p:txBody>
          <a:bodyPr/>
          <a:lstStyle/>
          <a:p>
            <a:fld id="{2756AFF5-92EE-F04C-86BC-B564DD9CC441}" type="slidenum">
              <a:rPr lang="en-BE" smtClean="0"/>
              <a:t>‹#›</a:t>
            </a:fld>
            <a:endParaRPr lang="en-BE"/>
          </a:p>
        </p:txBody>
      </p:sp>
    </p:spTree>
    <p:extLst>
      <p:ext uri="{BB962C8B-B14F-4D97-AF65-F5344CB8AC3E}">
        <p14:creationId xmlns:p14="http://schemas.microsoft.com/office/powerpoint/2010/main" val="39803866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2F6F67-25CA-184B-968F-79412869B24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BE"/>
          </a:p>
        </p:txBody>
      </p:sp>
      <p:sp>
        <p:nvSpPr>
          <p:cNvPr id="3" name="Text Placeholder 2">
            <a:extLst>
              <a:ext uri="{FF2B5EF4-FFF2-40B4-BE49-F238E27FC236}">
                <a16:creationId xmlns:a16="http://schemas.microsoft.com/office/drawing/2014/main" id="{BAB51282-EBFC-874A-B69D-9489B3A89D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E"/>
          </a:p>
        </p:txBody>
      </p:sp>
      <p:sp>
        <p:nvSpPr>
          <p:cNvPr id="4" name="Date Placeholder 3">
            <a:extLst>
              <a:ext uri="{FF2B5EF4-FFF2-40B4-BE49-F238E27FC236}">
                <a16:creationId xmlns:a16="http://schemas.microsoft.com/office/drawing/2014/main" id="{4F36C28E-B899-A94E-AE74-8D5B1175E23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0550A5-2F9D-5145-A7CD-4C6073448D8D}" type="datetimeFigureOut">
              <a:rPr lang="en-BE" smtClean="0"/>
              <a:t>16/11/2022</a:t>
            </a:fld>
            <a:endParaRPr lang="en-BE"/>
          </a:p>
        </p:txBody>
      </p:sp>
      <p:sp>
        <p:nvSpPr>
          <p:cNvPr id="5" name="Footer Placeholder 4">
            <a:extLst>
              <a:ext uri="{FF2B5EF4-FFF2-40B4-BE49-F238E27FC236}">
                <a16:creationId xmlns:a16="http://schemas.microsoft.com/office/drawing/2014/main" id="{09A9A4C7-DA65-B944-B843-C405B3782C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BE"/>
          </a:p>
        </p:txBody>
      </p:sp>
      <p:sp>
        <p:nvSpPr>
          <p:cNvPr id="6" name="Slide Number Placeholder 5">
            <a:extLst>
              <a:ext uri="{FF2B5EF4-FFF2-40B4-BE49-F238E27FC236}">
                <a16:creationId xmlns:a16="http://schemas.microsoft.com/office/drawing/2014/main" id="{FD15C5A0-7AD0-C540-B93D-DFFB6757F9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56AFF5-92EE-F04C-86BC-B564DD9CC441}" type="slidenum">
              <a:rPr lang="en-BE" smtClean="0"/>
              <a:t>‹#›</a:t>
            </a:fld>
            <a:endParaRPr lang="en-BE"/>
          </a:p>
        </p:txBody>
      </p:sp>
    </p:spTree>
    <p:extLst>
      <p:ext uri="{BB962C8B-B14F-4D97-AF65-F5344CB8AC3E}">
        <p14:creationId xmlns:p14="http://schemas.microsoft.com/office/powerpoint/2010/main" val="36572576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6.tiff"/><Relationship Id="rId5" Type="http://schemas.openxmlformats.org/officeDocument/2006/relationships/image" Target="../media/image15.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7.png"/><Relationship Id="rId1" Type="http://schemas.openxmlformats.org/officeDocument/2006/relationships/slideLayout" Target="../slideLayouts/slideLayout1.xml"/><Relationship Id="rId5" Type="http://schemas.openxmlformats.org/officeDocument/2006/relationships/image" Target="../media/image19.tiff"/><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1.gif"/></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1.xml"/><Relationship Id="rId6" Type="http://schemas.microsoft.com/office/2007/relationships/hdphoto" Target="../media/hdphoto1.wdp"/><Relationship Id="rId5" Type="http://schemas.openxmlformats.org/officeDocument/2006/relationships/image" Target="../media/image23.pn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27.png"/><Relationship Id="rId5" Type="http://schemas.openxmlformats.org/officeDocument/2006/relationships/image" Target="../media/image26.emf"/><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30.jpeg"/></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riangle 12">
            <a:extLst>
              <a:ext uri="{FF2B5EF4-FFF2-40B4-BE49-F238E27FC236}">
                <a16:creationId xmlns:a16="http://schemas.microsoft.com/office/drawing/2014/main" id="{6521B1EE-796C-BD43-8D54-3EA3734E3310}"/>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dirty="0"/>
          </a:p>
        </p:txBody>
      </p:sp>
      <p:sp>
        <p:nvSpPr>
          <p:cNvPr id="2" name="Triangle 1">
            <a:extLst>
              <a:ext uri="{FF2B5EF4-FFF2-40B4-BE49-F238E27FC236}">
                <a16:creationId xmlns:a16="http://schemas.microsoft.com/office/drawing/2014/main" id="{726049BE-2CA2-2144-927E-91B9C34C55B0}"/>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4" name="TextBox 13">
            <a:extLst>
              <a:ext uri="{FF2B5EF4-FFF2-40B4-BE49-F238E27FC236}">
                <a16:creationId xmlns:a16="http://schemas.microsoft.com/office/drawing/2014/main" id="{2BBF615E-724B-4F47-A8E7-D7131AC361C6}"/>
              </a:ext>
            </a:extLst>
          </p:cNvPr>
          <p:cNvSpPr txBox="1"/>
          <p:nvPr/>
        </p:nvSpPr>
        <p:spPr>
          <a:xfrm>
            <a:off x="1600200" y="1929784"/>
            <a:ext cx="8967136" cy="3570208"/>
          </a:xfrm>
          <a:prstGeom prst="rect">
            <a:avLst/>
          </a:prstGeom>
          <a:noFill/>
        </p:spPr>
        <p:txBody>
          <a:bodyPr wrap="square" rtlCol="0">
            <a:spAutoFit/>
          </a:bodyPr>
          <a:lstStyle/>
          <a:p>
            <a:pPr algn="ctr"/>
            <a:r>
              <a:rPr lang="en-GB" sz="4000" b="1" dirty="0"/>
              <a:t>From Sample Preparation to Sequencing:</a:t>
            </a:r>
          </a:p>
          <a:p>
            <a:pPr algn="ctr"/>
            <a:endParaRPr lang="en-GB" sz="1600" b="1" dirty="0"/>
          </a:p>
          <a:p>
            <a:pPr algn="ctr"/>
            <a:r>
              <a:rPr lang="en-GB" sz="4000" b="1" dirty="0"/>
              <a:t> </a:t>
            </a:r>
            <a:r>
              <a:rPr lang="en-GB" sz="3200" dirty="0"/>
              <a:t>Experimental Design </a:t>
            </a:r>
          </a:p>
          <a:p>
            <a:pPr algn="ctr"/>
            <a:r>
              <a:rPr lang="en-GB" sz="3200" dirty="0"/>
              <a:t>and Library Preparation </a:t>
            </a:r>
          </a:p>
          <a:p>
            <a:pPr algn="ctr"/>
            <a:endParaRPr lang="en-BE" sz="3600" dirty="0"/>
          </a:p>
          <a:p>
            <a:pPr algn="ctr"/>
            <a:r>
              <a:rPr lang="en-BE" sz="2400" dirty="0"/>
              <a:t>Annelien Verfaillie</a:t>
            </a:r>
          </a:p>
          <a:p>
            <a:pPr algn="ctr"/>
            <a:endParaRPr lang="en-BE" sz="2000" dirty="0"/>
          </a:p>
          <a:p>
            <a:pPr algn="ctr"/>
            <a:r>
              <a:rPr lang="en-BE" dirty="0"/>
              <a:t>16</a:t>
            </a:r>
            <a:r>
              <a:rPr lang="en-BE" baseline="30000" dirty="0"/>
              <a:t>th</a:t>
            </a:r>
            <a:r>
              <a:rPr lang="en-BE" dirty="0"/>
              <a:t> nov 2022</a:t>
            </a:r>
          </a:p>
        </p:txBody>
      </p:sp>
      <p:pic>
        <p:nvPicPr>
          <p:cNvPr id="16" name="Picture 2" descr="Genomics Core Leuven">
            <a:extLst>
              <a:ext uri="{FF2B5EF4-FFF2-40B4-BE49-F238E27FC236}">
                <a16:creationId xmlns:a16="http://schemas.microsoft.com/office/drawing/2014/main" id="{89F93A8A-6CAD-E94B-B00F-6026F2AECA3D}"/>
              </a:ext>
            </a:extLst>
          </p:cNvPr>
          <p:cNvPicPr>
            <a:picLocks noChangeAspect="1" noChangeArrowheads="1"/>
          </p:cNvPicPr>
          <p:nvPr/>
        </p:nvPicPr>
        <p:blipFill rotWithShape="1">
          <a:blip r:embed="rId2">
            <a:extLst>
              <a:ext uri="{28A0092B-C50C-407E-A947-70E740481C1C}">
                <a14:useLocalDpi xmlns:a14="http://schemas.microsoft.com/office/drawing/2010/main"/>
              </a:ext>
            </a:extLst>
          </a:blip>
          <a:srcRect r="23316"/>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Genomics Core Leuven">
            <a:extLst>
              <a:ext uri="{FF2B5EF4-FFF2-40B4-BE49-F238E27FC236}">
                <a16:creationId xmlns:a16="http://schemas.microsoft.com/office/drawing/2014/main" id="{E9AE695A-A5A7-C74B-B058-2E92A868D527}"/>
              </a:ext>
            </a:extLst>
          </p:cNvPr>
          <p:cNvPicPr>
            <a:picLocks noChangeAspect="1" noChangeArrowheads="1"/>
          </p:cNvPicPr>
          <p:nvPr/>
        </p:nvPicPr>
        <p:blipFill rotWithShape="1">
          <a:blip r:embed="rId3">
            <a:extLst>
              <a:ext uri="{28A0092B-C50C-407E-A947-70E740481C1C}">
                <a14:useLocalDpi xmlns:a14="http://schemas.microsoft.com/office/drawing/2010/main"/>
              </a:ext>
            </a:extLst>
          </a:blip>
          <a:srcRect/>
          <a:stretch/>
        </p:blipFill>
        <p:spPr bwMode="auto">
          <a:xfrm>
            <a:off x="11366467" y="0"/>
            <a:ext cx="825533" cy="6617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08367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CDD631EF-CE58-A74F-824A-8AA46B8E9795}"/>
              </a:ext>
            </a:extLst>
          </p:cNvPr>
          <p:cNvSpPr txBox="1"/>
          <p:nvPr/>
        </p:nvSpPr>
        <p:spPr>
          <a:xfrm>
            <a:off x="1968501" y="-1684"/>
            <a:ext cx="8598836" cy="707886"/>
          </a:xfrm>
          <a:prstGeom prst="rect">
            <a:avLst/>
          </a:prstGeom>
          <a:noFill/>
        </p:spPr>
        <p:txBody>
          <a:bodyPr wrap="square" rtlCol="0">
            <a:spAutoFit/>
          </a:bodyPr>
          <a:lstStyle/>
          <a:p>
            <a:pPr algn="ctr"/>
            <a:r>
              <a:rPr lang="en-US" sz="4000" dirty="0"/>
              <a:t>Library prep types</a:t>
            </a:r>
            <a:endParaRPr lang="en-BE" sz="4000" dirty="0"/>
          </a:p>
        </p:txBody>
      </p:sp>
      <p:pic>
        <p:nvPicPr>
          <p:cNvPr id="11" name="image167.png" descr="image167.png">
            <a:extLst>
              <a:ext uri="{FF2B5EF4-FFF2-40B4-BE49-F238E27FC236}">
                <a16:creationId xmlns:a16="http://schemas.microsoft.com/office/drawing/2014/main" id="{3DE42167-B1C9-8E4F-89CB-BBA49D8C04ED}"/>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108199" y="636593"/>
            <a:ext cx="8115300" cy="6084221"/>
          </a:xfrm>
          <a:prstGeom prst="rect">
            <a:avLst/>
          </a:prstGeom>
          <a:ln w="12700">
            <a:miter lim="400000"/>
          </a:ln>
        </p:spPr>
      </p:pic>
    </p:spTree>
    <p:extLst>
      <p:ext uri="{BB962C8B-B14F-4D97-AF65-F5344CB8AC3E}">
        <p14:creationId xmlns:p14="http://schemas.microsoft.com/office/powerpoint/2010/main" val="41859495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7" name="Rounded Rectangle 6">
            <a:extLst>
              <a:ext uri="{FF2B5EF4-FFF2-40B4-BE49-F238E27FC236}">
                <a16:creationId xmlns:a16="http://schemas.microsoft.com/office/drawing/2014/main" id="{26556C98-7300-2A4C-88CA-43C2F6D7CD85}"/>
              </a:ext>
            </a:extLst>
          </p:cNvPr>
          <p:cNvSpPr/>
          <p:nvPr/>
        </p:nvSpPr>
        <p:spPr>
          <a:xfrm>
            <a:off x="560522" y="5122190"/>
            <a:ext cx="1895962" cy="126000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Single cell</a:t>
            </a:r>
          </a:p>
        </p:txBody>
      </p:sp>
      <p:sp>
        <p:nvSpPr>
          <p:cNvPr id="12" name="Rounded Rectangle 11">
            <a:extLst>
              <a:ext uri="{FF2B5EF4-FFF2-40B4-BE49-F238E27FC236}">
                <a16:creationId xmlns:a16="http://schemas.microsoft.com/office/drawing/2014/main" id="{A0CFE1AA-B15C-CE47-8E66-186D84266378}"/>
              </a:ext>
            </a:extLst>
          </p:cNvPr>
          <p:cNvSpPr/>
          <p:nvPr/>
        </p:nvSpPr>
        <p:spPr>
          <a:xfrm>
            <a:off x="560522" y="3429000"/>
            <a:ext cx="1895962" cy="90665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RNA</a:t>
            </a:r>
          </a:p>
        </p:txBody>
      </p:sp>
      <p:sp>
        <p:nvSpPr>
          <p:cNvPr id="9" name="Rounded Rectangle 8">
            <a:extLst>
              <a:ext uri="{FF2B5EF4-FFF2-40B4-BE49-F238E27FC236}">
                <a16:creationId xmlns:a16="http://schemas.microsoft.com/office/drawing/2014/main" id="{814158DB-88EC-0E45-A7A3-882A000C3FAD}"/>
              </a:ext>
            </a:extLst>
          </p:cNvPr>
          <p:cNvSpPr/>
          <p:nvPr/>
        </p:nvSpPr>
        <p:spPr>
          <a:xfrm>
            <a:off x="560522" y="1735810"/>
            <a:ext cx="1895962" cy="90665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DNA</a:t>
            </a:r>
          </a:p>
        </p:txBody>
      </p:sp>
      <p:sp>
        <p:nvSpPr>
          <p:cNvPr id="10" name="TextBox 9">
            <a:extLst>
              <a:ext uri="{FF2B5EF4-FFF2-40B4-BE49-F238E27FC236}">
                <a16:creationId xmlns:a16="http://schemas.microsoft.com/office/drawing/2014/main" id="{CDD631EF-CE58-A74F-824A-8AA46B8E9795}"/>
              </a:ext>
            </a:extLst>
          </p:cNvPr>
          <p:cNvSpPr txBox="1"/>
          <p:nvPr/>
        </p:nvSpPr>
        <p:spPr>
          <a:xfrm>
            <a:off x="1968501" y="-1684"/>
            <a:ext cx="8598836" cy="1323439"/>
          </a:xfrm>
          <a:prstGeom prst="rect">
            <a:avLst/>
          </a:prstGeom>
          <a:noFill/>
        </p:spPr>
        <p:txBody>
          <a:bodyPr wrap="square" rtlCol="0">
            <a:spAutoFit/>
          </a:bodyPr>
          <a:lstStyle/>
          <a:p>
            <a:pPr algn="ctr"/>
            <a:r>
              <a:rPr lang="en-US" sz="4000" dirty="0"/>
              <a:t>Library prep determines start material</a:t>
            </a:r>
          </a:p>
          <a:p>
            <a:pPr algn="ctr"/>
            <a:r>
              <a:rPr lang="en-US" sz="4000" dirty="0"/>
              <a:t>and sequencing method</a:t>
            </a:r>
            <a:endParaRPr lang="en-BE" sz="4000" dirty="0"/>
          </a:p>
        </p:txBody>
      </p:sp>
    </p:spTree>
    <p:extLst>
      <p:ext uri="{BB962C8B-B14F-4D97-AF65-F5344CB8AC3E}">
        <p14:creationId xmlns:p14="http://schemas.microsoft.com/office/powerpoint/2010/main" val="8263207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sign&#10;&#10;Description automatically generated">
            <a:extLst>
              <a:ext uri="{FF2B5EF4-FFF2-40B4-BE49-F238E27FC236}">
                <a16:creationId xmlns:a16="http://schemas.microsoft.com/office/drawing/2014/main" id="{25EDB335-0771-5346-AD4D-314288BA0385}"/>
              </a:ext>
            </a:extLst>
          </p:cNvPr>
          <p:cNvPicPr>
            <a:picLocks noChangeAspect="1"/>
          </p:cNvPicPr>
          <p:nvPr/>
        </p:nvPicPr>
        <p:blipFill>
          <a:blip r:embed="rId3"/>
          <a:stretch>
            <a:fillRect/>
          </a:stretch>
        </p:blipFill>
        <p:spPr>
          <a:xfrm>
            <a:off x="124315" y="1853015"/>
            <a:ext cx="2232000" cy="3660001"/>
          </a:xfrm>
          <a:prstGeom prst="rect">
            <a:avLst/>
          </a:prstGeom>
        </p:spPr>
      </p:pic>
      <p:sp>
        <p:nvSpPr>
          <p:cNvPr id="7" name="Freeform 6">
            <a:extLst>
              <a:ext uri="{FF2B5EF4-FFF2-40B4-BE49-F238E27FC236}">
                <a16:creationId xmlns:a16="http://schemas.microsoft.com/office/drawing/2014/main" id="{872A95BC-E8B5-CD45-ACFE-30F453D409CA}"/>
              </a:ext>
            </a:extLst>
          </p:cNvPr>
          <p:cNvSpPr/>
          <p:nvPr/>
        </p:nvSpPr>
        <p:spPr>
          <a:xfrm>
            <a:off x="2097719" y="1235674"/>
            <a:ext cx="474818" cy="2253114"/>
          </a:xfrm>
          <a:custGeom>
            <a:avLst/>
            <a:gdLst>
              <a:gd name="connsiteX0" fmla="*/ 0 w 457200"/>
              <a:gd name="connsiteY0" fmla="*/ 1309816 h 1407972"/>
              <a:gd name="connsiteX1" fmla="*/ 284206 w 457200"/>
              <a:gd name="connsiteY1" fmla="*/ 1272746 h 1407972"/>
              <a:gd name="connsiteX2" fmla="*/ 457200 w 457200"/>
              <a:gd name="connsiteY2" fmla="*/ 0 h 1407972"/>
              <a:gd name="connsiteX0" fmla="*/ 0 w 457200"/>
              <a:gd name="connsiteY0" fmla="*/ 1309816 h 1346110"/>
              <a:gd name="connsiteX1" fmla="*/ 420130 w 457200"/>
              <a:gd name="connsiteY1" fmla="*/ 1099751 h 1346110"/>
              <a:gd name="connsiteX2" fmla="*/ 457200 w 457200"/>
              <a:gd name="connsiteY2" fmla="*/ 0 h 1346110"/>
              <a:gd name="connsiteX0" fmla="*/ 0 w 457200"/>
              <a:gd name="connsiteY0" fmla="*/ 1309816 h 1324859"/>
              <a:gd name="connsiteX1" fmla="*/ 382368 w 457200"/>
              <a:gd name="connsiteY1" fmla="*/ 842767 h 1324859"/>
              <a:gd name="connsiteX2" fmla="*/ 457200 w 457200"/>
              <a:gd name="connsiteY2" fmla="*/ 0 h 1324859"/>
              <a:gd name="connsiteX0" fmla="*/ 0 w 646012"/>
              <a:gd name="connsiteY0" fmla="*/ 1273103 h 1289582"/>
              <a:gd name="connsiteX1" fmla="*/ 571180 w 646012"/>
              <a:gd name="connsiteY1" fmla="*/ 842767 h 1289582"/>
              <a:gd name="connsiteX2" fmla="*/ 646012 w 646012"/>
              <a:gd name="connsiteY2" fmla="*/ 0 h 1289582"/>
              <a:gd name="connsiteX0" fmla="*/ 0 w 646012"/>
              <a:gd name="connsiteY0" fmla="*/ 1273103 h 1277444"/>
              <a:gd name="connsiteX1" fmla="*/ 571180 w 646012"/>
              <a:gd name="connsiteY1" fmla="*/ 842767 h 1277444"/>
              <a:gd name="connsiteX2" fmla="*/ 646012 w 646012"/>
              <a:gd name="connsiteY2" fmla="*/ 0 h 1277444"/>
              <a:gd name="connsiteX0" fmla="*/ 0 w 655649"/>
              <a:gd name="connsiteY0" fmla="*/ 1316820 h 1320593"/>
              <a:gd name="connsiteX1" fmla="*/ 580817 w 655649"/>
              <a:gd name="connsiteY1" fmla="*/ 842767 h 1320593"/>
              <a:gd name="connsiteX2" fmla="*/ 655649 w 655649"/>
              <a:gd name="connsiteY2" fmla="*/ 0 h 1320593"/>
              <a:gd name="connsiteX0" fmla="*/ 0 w 659212"/>
              <a:gd name="connsiteY0" fmla="*/ 1316820 h 1320740"/>
              <a:gd name="connsiteX1" fmla="*/ 628996 w 659212"/>
              <a:gd name="connsiteY1" fmla="*/ 855258 h 1320740"/>
              <a:gd name="connsiteX2" fmla="*/ 655649 w 659212"/>
              <a:gd name="connsiteY2" fmla="*/ 0 h 1320740"/>
            </a:gdLst>
            <a:ahLst/>
            <a:cxnLst>
              <a:cxn ang="0">
                <a:pos x="connsiteX0" y="connsiteY0"/>
              </a:cxn>
              <a:cxn ang="0">
                <a:pos x="connsiteX1" y="connsiteY1"/>
              </a:cxn>
              <a:cxn ang="0">
                <a:pos x="connsiteX2" y="connsiteY2"/>
              </a:cxn>
            </a:cxnLst>
            <a:rect l="l" t="t" r="r" b="b"/>
            <a:pathLst>
              <a:path w="659212" h="1320740">
                <a:moveTo>
                  <a:pt x="0" y="1316820"/>
                </a:moveTo>
                <a:cubicBezTo>
                  <a:pt x="547256" y="1357473"/>
                  <a:pt x="552796" y="1073561"/>
                  <a:pt x="628996" y="855258"/>
                </a:cubicBezTo>
                <a:cubicBezTo>
                  <a:pt x="705196" y="636955"/>
                  <a:pt x="607252" y="527221"/>
                  <a:pt x="655649" y="0"/>
                </a:cubicBezTo>
              </a:path>
            </a:pathLst>
          </a:custGeom>
          <a:noFill/>
          <a:ln>
            <a:solidFill>
              <a:srgbClr val="FAB005">
                <a:alpha val="29804"/>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0" name="Rounded Rectangle 9">
            <a:extLst>
              <a:ext uri="{FF2B5EF4-FFF2-40B4-BE49-F238E27FC236}">
                <a16:creationId xmlns:a16="http://schemas.microsoft.com/office/drawing/2014/main" id="{52A5FF1F-60C3-804B-B317-1C0500385E8E}"/>
              </a:ext>
            </a:extLst>
          </p:cNvPr>
          <p:cNvSpPr/>
          <p:nvPr/>
        </p:nvSpPr>
        <p:spPr>
          <a:xfrm>
            <a:off x="2577341" y="336377"/>
            <a:ext cx="8411825" cy="6437871"/>
          </a:xfrm>
          <a:prstGeom prst="roundRect">
            <a:avLst/>
          </a:prstGeom>
          <a:noFill/>
          <a:ln w="19050">
            <a:solidFill>
              <a:srgbClr val="FAB005">
                <a:alpha val="29804"/>
              </a:srgbClr>
            </a:solidFill>
            <a:prstDash val="sysDash"/>
            <a:extLst>
              <a:ext uri="{C807C97D-BFC1-408E-A445-0C87EB9F89A2}">
                <ask:lineSketchStyleProps xmlns:ask="http://schemas.microsoft.com/office/drawing/2018/sketchyshapes" sd="1219033472">
                  <a:custGeom>
                    <a:avLst/>
                    <a:gdLst>
                      <a:gd name="connsiteX0" fmla="*/ 0 w 8411825"/>
                      <a:gd name="connsiteY0" fmla="*/ 1013274 h 6079525"/>
                      <a:gd name="connsiteX1" fmla="*/ 1013274 w 8411825"/>
                      <a:gd name="connsiteY1" fmla="*/ 0 h 6079525"/>
                      <a:gd name="connsiteX2" fmla="*/ 1721459 w 8411825"/>
                      <a:gd name="connsiteY2" fmla="*/ 0 h 6079525"/>
                      <a:gd name="connsiteX3" fmla="*/ 2238086 w 8411825"/>
                      <a:gd name="connsiteY3" fmla="*/ 0 h 6079525"/>
                      <a:gd name="connsiteX4" fmla="*/ 2690860 w 8411825"/>
                      <a:gd name="connsiteY4" fmla="*/ 0 h 6079525"/>
                      <a:gd name="connsiteX5" fmla="*/ 3335193 w 8411825"/>
                      <a:gd name="connsiteY5" fmla="*/ 0 h 6079525"/>
                      <a:gd name="connsiteX6" fmla="*/ 3851820 w 8411825"/>
                      <a:gd name="connsiteY6" fmla="*/ 0 h 6079525"/>
                      <a:gd name="connsiteX7" fmla="*/ 4560005 w 8411825"/>
                      <a:gd name="connsiteY7" fmla="*/ 0 h 6079525"/>
                      <a:gd name="connsiteX8" fmla="*/ 5012779 w 8411825"/>
                      <a:gd name="connsiteY8" fmla="*/ 0 h 6079525"/>
                      <a:gd name="connsiteX9" fmla="*/ 5720965 w 8411825"/>
                      <a:gd name="connsiteY9" fmla="*/ 0 h 6079525"/>
                      <a:gd name="connsiteX10" fmla="*/ 6109886 w 8411825"/>
                      <a:gd name="connsiteY10" fmla="*/ 0 h 6079525"/>
                      <a:gd name="connsiteX11" fmla="*/ 6690366 w 8411825"/>
                      <a:gd name="connsiteY11" fmla="*/ 0 h 6079525"/>
                      <a:gd name="connsiteX12" fmla="*/ 7398551 w 8411825"/>
                      <a:gd name="connsiteY12" fmla="*/ 0 h 6079525"/>
                      <a:gd name="connsiteX13" fmla="*/ 8411825 w 8411825"/>
                      <a:gd name="connsiteY13" fmla="*/ 1013274 h 6079525"/>
                      <a:gd name="connsiteX14" fmla="*/ 8411825 w 8411825"/>
                      <a:gd name="connsiteY14" fmla="*/ 1592271 h 6079525"/>
                      <a:gd name="connsiteX15" fmla="*/ 8411825 w 8411825"/>
                      <a:gd name="connsiteY15" fmla="*/ 2090208 h 6079525"/>
                      <a:gd name="connsiteX16" fmla="*/ 8411825 w 8411825"/>
                      <a:gd name="connsiteY16" fmla="*/ 2669205 h 6079525"/>
                      <a:gd name="connsiteX17" fmla="*/ 8411825 w 8411825"/>
                      <a:gd name="connsiteY17" fmla="*/ 3329261 h 6079525"/>
                      <a:gd name="connsiteX18" fmla="*/ 8411825 w 8411825"/>
                      <a:gd name="connsiteY18" fmla="*/ 3908258 h 6079525"/>
                      <a:gd name="connsiteX19" fmla="*/ 8411825 w 8411825"/>
                      <a:gd name="connsiteY19" fmla="*/ 4365665 h 6079525"/>
                      <a:gd name="connsiteX20" fmla="*/ 8411825 w 8411825"/>
                      <a:gd name="connsiteY20" fmla="*/ 5066251 h 6079525"/>
                      <a:gd name="connsiteX21" fmla="*/ 7398551 w 8411825"/>
                      <a:gd name="connsiteY21" fmla="*/ 6079525 h 6079525"/>
                      <a:gd name="connsiteX22" fmla="*/ 6881924 w 8411825"/>
                      <a:gd name="connsiteY22" fmla="*/ 6079525 h 6079525"/>
                      <a:gd name="connsiteX23" fmla="*/ 6301444 w 8411825"/>
                      <a:gd name="connsiteY23" fmla="*/ 6079525 h 6079525"/>
                      <a:gd name="connsiteX24" fmla="*/ 5912523 w 8411825"/>
                      <a:gd name="connsiteY24" fmla="*/ 6079525 h 6079525"/>
                      <a:gd name="connsiteX25" fmla="*/ 5523601 w 8411825"/>
                      <a:gd name="connsiteY25" fmla="*/ 6079525 h 6079525"/>
                      <a:gd name="connsiteX26" fmla="*/ 4943122 w 8411825"/>
                      <a:gd name="connsiteY26" fmla="*/ 6079525 h 6079525"/>
                      <a:gd name="connsiteX27" fmla="*/ 4490348 w 8411825"/>
                      <a:gd name="connsiteY27" fmla="*/ 6079525 h 6079525"/>
                      <a:gd name="connsiteX28" fmla="*/ 3846015 w 8411825"/>
                      <a:gd name="connsiteY28" fmla="*/ 6079525 h 6079525"/>
                      <a:gd name="connsiteX29" fmla="*/ 3393241 w 8411825"/>
                      <a:gd name="connsiteY29" fmla="*/ 6079525 h 6079525"/>
                      <a:gd name="connsiteX30" fmla="*/ 2748908 w 8411825"/>
                      <a:gd name="connsiteY30" fmla="*/ 6079525 h 6079525"/>
                      <a:gd name="connsiteX31" fmla="*/ 2359987 w 8411825"/>
                      <a:gd name="connsiteY31" fmla="*/ 6079525 h 6079525"/>
                      <a:gd name="connsiteX32" fmla="*/ 1715654 w 8411825"/>
                      <a:gd name="connsiteY32" fmla="*/ 6079525 h 6079525"/>
                      <a:gd name="connsiteX33" fmla="*/ 1013274 w 8411825"/>
                      <a:gd name="connsiteY33" fmla="*/ 6079525 h 6079525"/>
                      <a:gd name="connsiteX34" fmla="*/ 0 w 8411825"/>
                      <a:gd name="connsiteY34" fmla="*/ 5066251 h 6079525"/>
                      <a:gd name="connsiteX35" fmla="*/ 0 w 8411825"/>
                      <a:gd name="connsiteY35" fmla="*/ 4406195 h 6079525"/>
                      <a:gd name="connsiteX36" fmla="*/ 0 w 8411825"/>
                      <a:gd name="connsiteY36" fmla="*/ 3908258 h 6079525"/>
                      <a:gd name="connsiteX37" fmla="*/ 0 w 8411825"/>
                      <a:gd name="connsiteY37" fmla="*/ 3450850 h 6079525"/>
                      <a:gd name="connsiteX38" fmla="*/ 0 w 8411825"/>
                      <a:gd name="connsiteY38" fmla="*/ 2952913 h 6079525"/>
                      <a:gd name="connsiteX39" fmla="*/ 0 w 8411825"/>
                      <a:gd name="connsiteY39" fmla="*/ 2414446 h 6079525"/>
                      <a:gd name="connsiteX40" fmla="*/ 0 w 8411825"/>
                      <a:gd name="connsiteY40" fmla="*/ 1835449 h 6079525"/>
                      <a:gd name="connsiteX41" fmla="*/ 0 w 8411825"/>
                      <a:gd name="connsiteY41" fmla="*/ 1013274 h 607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8411825" h="6079525" extrusionOk="0">
                        <a:moveTo>
                          <a:pt x="0" y="1013274"/>
                        </a:moveTo>
                        <a:cubicBezTo>
                          <a:pt x="-102804" y="390246"/>
                          <a:pt x="324668" y="48412"/>
                          <a:pt x="1013274" y="0"/>
                        </a:cubicBezTo>
                        <a:cubicBezTo>
                          <a:pt x="1221492" y="-76002"/>
                          <a:pt x="1452409" y="66076"/>
                          <a:pt x="1721459" y="0"/>
                        </a:cubicBezTo>
                        <a:cubicBezTo>
                          <a:pt x="1990510" y="-66076"/>
                          <a:pt x="2058947" y="31289"/>
                          <a:pt x="2238086" y="0"/>
                        </a:cubicBezTo>
                        <a:cubicBezTo>
                          <a:pt x="2417225" y="-31289"/>
                          <a:pt x="2559296" y="11396"/>
                          <a:pt x="2690860" y="0"/>
                        </a:cubicBezTo>
                        <a:cubicBezTo>
                          <a:pt x="2822424" y="-11396"/>
                          <a:pt x="3074681" y="68794"/>
                          <a:pt x="3335193" y="0"/>
                        </a:cubicBezTo>
                        <a:cubicBezTo>
                          <a:pt x="3595705" y="-68794"/>
                          <a:pt x="3714577" y="28880"/>
                          <a:pt x="3851820" y="0"/>
                        </a:cubicBezTo>
                        <a:cubicBezTo>
                          <a:pt x="3989063" y="-28880"/>
                          <a:pt x="4397253" y="11371"/>
                          <a:pt x="4560005" y="0"/>
                        </a:cubicBezTo>
                        <a:cubicBezTo>
                          <a:pt x="4722758" y="-11371"/>
                          <a:pt x="4846326" y="24934"/>
                          <a:pt x="5012779" y="0"/>
                        </a:cubicBezTo>
                        <a:cubicBezTo>
                          <a:pt x="5179232" y="-24934"/>
                          <a:pt x="5414985" y="27977"/>
                          <a:pt x="5720965" y="0"/>
                        </a:cubicBezTo>
                        <a:cubicBezTo>
                          <a:pt x="6026945" y="-27977"/>
                          <a:pt x="5952627" y="4648"/>
                          <a:pt x="6109886" y="0"/>
                        </a:cubicBezTo>
                        <a:cubicBezTo>
                          <a:pt x="6267145" y="-4648"/>
                          <a:pt x="6520200" y="62990"/>
                          <a:pt x="6690366" y="0"/>
                        </a:cubicBezTo>
                        <a:cubicBezTo>
                          <a:pt x="6860532" y="-62990"/>
                          <a:pt x="7078318" y="33421"/>
                          <a:pt x="7398551" y="0"/>
                        </a:cubicBezTo>
                        <a:cubicBezTo>
                          <a:pt x="8031271" y="-72239"/>
                          <a:pt x="8455351" y="425592"/>
                          <a:pt x="8411825" y="1013274"/>
                        </a:cubicBezTo>
                        <a:cubicBezTo>
                          <a:pt x="8467362" y="1244336"/>
                          <a:pt x="8365820" y="1454726"/>
                          <a:pt x="8411825" y="1592271"/>
                        </a:cubicBezTo>
                        <a:cubicBezTo>
                          <a:pt x="8457830" y="1729816"/>
                          <a:pt x="8391830" y="1938873"/>
                          <a:pt x="8411825" y="2090208"/>
                        </a:cubicBezTo>
                        <a:cubicBezTo>
                          <a:pt x="8431820" y="2241543"/>
                          <a:pt x="8385640" y="2530434"/>
                          <a:pt x="8411825" y="2669205"/>
                        </a:cubicBezTo>
                        <a:cubicBezTo>
                          <a:pt x="8438010" y="2807976"/>
                          <a:pt x="8384417" y="3154356"/>
                          <a:pt x="8411825" y="3329261"/>
                        </a:cubicBezTo>
                        <a:cubicBezTo>
                          <a:pt x="8439233" y="3504166"/>
                          <a:pt x="8360359" y="3771976"/>
                          <a:pt x="8411825" y="3908258"/>
                        </a:cubicBezTo>
                        <a:cubicBezTo>
                          <a:pt x="8463291" y="4044540"/>
                          <a:pt x="8402729" y="4180418"/>
                          <a:pt x="8411825" y="4365665"/>
                        </a:cubicBezTo>
                        <a:cubicBezTo>
                          <a:pt x="8420921" y="4550912"/>
                          <a:pt x="8399130" y="4883369"/>
                          <a:pt x="8411825" y="5066251"/>
                        </a:cubicBezTo>
                        <a:cubicBezTo>
                          <a:pt x="8497968" y="5574769"/>
                          <a:pt x="7892703" y="6183452"/>
                          <a:pt x="7398551" y="6079525"/>
                        </a:cubicBezTo>
                        <a:cubicBezTo>
                          <a:pt x="7157812" y="6079926"/>
                          <a:pt x="7004989" y="6035751"/>
                          <a:pt x="6881924" y="6079525"/>
                        </a:cubicBezTo>
                        <a:cubicBezTo>
                          <a:pt x="6758859" y="6123299"/>
                          <a:pt x="6556140" y="6029579"/>
                          <a:pt x="6301444" y="6079525"/>
                        </a:cubicBezTo>
                        <a:cubicBezTo>
                          <a:pt x="6046748" y="6129471"/>
                          <a:pt x="6047287" y="6038637"/>
                          <a:pt x="5912523" y="6079525"/>
                        </a:cubicBezTo>
                        <a:cubicBezTo>
                          <a:pt x="5777759" y="6120413"/>
                          <a:pt x="5650129" y="6034178"/>
                          <a:pt x="5523601" y="6079525"/>
                        </a:cubicBezTo>
                        <a:cubicBezTo>
                          <a:pt x="5397073" y="6124872"/>
                          <a:pt x="5107424" y="6073740"/>
                          <a:pt x="4943122" y="6079525"/>
                        </a:cubicBezTo>
                        <a:cubicBezTo>
                          <a:pt x="4778820" y="6085310"/>
                          <a:pt x="4687063" y="6032615"/>
                          <a:pt x="4490348" y="6079525"/>
                        </a:cubicBezTo>
                        <a:cubicBezTo>
                          <a:pt x="4293633" y="6126435"/>
                          <a:pt x="4068090" y="6017649"/>
                          <a:pt x="3846015" y="6079525"/>
                        </a:cubicBezTo>
                        <a:cubicBezTo>
                          <a:pt x="3623940" y="6141401"/>
                          <a:pt x="3570656" y="6075366"/>
                          <a:pt x="3393241" y="6079525"/>
                        </a:cubicBezTo>
                        <a:cubicBezTo>
                          <a:pt x="3215826" y="6083684"/>
                          <a:pt x="3030746" y="6029854"/>
                          <a:pt x="2748908" y="6079525"/>
                        </a:cubicBezTo>
                        <a:cubicBezTo>
                          <a:pt x="2467070" y="6129196"/>
                          <a:pt x="2474263" y="6063531"/>
                          <a:pt x="2359987" y="6079525"/>
                        </a:cubicBezTo>
                        <a:cubicBezTo>
                          <a:pt x="2245711" y="6095519"/>
                          <a:pt x="1850742" y="6029850"/>
                          <a:pt x="1715654" y="6079525"/>
                        </a:cubicBezTo>
                        <a:cubicBezTo>
                          <a:pt x="1580566" y="6129200"/>
                          <a:pt x="1300250" y="6067777"/>
                          <a:pt x="1013274" y="6079525"/>
                        </a:cubicBezTo>
                        <a:cubicBezTo>
                          <a:pt x="430099" y="6092735"/>
                          <a:pt x="24307" y="5691727"/>
                          <a:pt x="0" y="5066251"/>
                        </a:cubicBezTo>
                        <a:cubicBezTo>
                          <a:pt x="-24774" y="4875056"/>
                          <a:pt x="34367" y="4687189"/>
                          <a:pt x="0" y="4406195"/>
                        </a:cubicBezTo>
                        <a:cubicBezTo>
                          <a:pt x="-34367" y="4125201"/>
                          <a:pt x="21606" y="4096859"/>
                          <a:pt x="0" y="3908258"/>
                        </a:cubicBezTo>
                        <a:cubicBezTo>
                          <a:pt x="-21606" y="3719657"/>
                          <a:pt x="28453" y="3573325"/>
                          <a:pt x="0" y="3450850"/>
                        </a:cubicBezTo>
                        <a:cubicBezTo>
                          <a:pt x="-28453" y="3328375"/>
                          <a:pt x="26523" y="3088658"/>
                          <a:pt x="0" y="2952913"/>
                        </a:cubicBezTo>
                        <a:cubicBezTo>
                          <a:pt x="-26523" y="2817168"/>
                          <a:pt x="29552" y="2580642"/>
                          <a:pt x="0" y="2414446"/>
                        </a:cubicBezTo>
                        <a:cubicBezTo>
                          <a:pt x="-29552" y="2248250"/>
                          <a:pt x="39317" y="1969577"/>
                          <a:pt x="0" y="1835449"/>
                        </a:cubicBezTo>
                        <a:cubicBezTo>
                          <a:pt x="-39317" y="1701321"/>
                          <a:pt x="18150" y="1349752"/>
                          <a:pt x="0" y="1013274"/>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6" name="TextBox 5">
            <a:extLst>
              <a:ext uri="{FF2B5EF4-FFF2-40B4-BE49-F238E27FC236}">
                <a16:creationId xmlns:a16="http://schemas.microsoft.com/office/drawing/2014/main" id="{96CAF348-683C-E241-835A-4A49BE9B8435}"/>
              </a:ext>
            </a:extLst>
          </p:cNvPr>
          <p:cNvSpPr txBox="1"/>
          <p:nvPr/>
        </p:nvSpPr>
        <p:spPr>
          <a:xfrm>
            <a:off x="3210687" y="1721376"/>
            <a:ext cx="1593706" cy="384721"/>
          </a:xfrm>
          <a:prstGeom prst="rect">
            <a:avLst/>
          </a:prstGeom>
          <a:noFill/>
        </p:spPr>
        <p:txBody>
          <a:bodyPr wrap="none" rtlCol="0">
            <a:spAutoFit/>
          </a:bodyPr>
          <a:lstStyle/>
          <a:p>
            <a:r>
              <a:rPr lang="en-BE" sz="1900" b="1" u="sng" dirty="0"/>
              <a:t>concentration</a:t>
            </a:r>
          </a:p>
        </p:txBody>
      </p:sp>
      <p:sp>
        <p:nvSpPr>
          <p:cNvPr id="28" name="TextBox 27">
            <a:extLst>
              <a:ext uri="{FF2B5EF4-FFF2-40B4-BE49-F238E27FC236}">
                <a16:creationId xmlns:a16="http://schemas.microsoft.com/office/drawing/2014/main" id="{4CD74789-6D9B-5447-85D7-AD54726A12BF}"/>
              </a:ext>
            </a:extLst>
          </p:cNvPr>
          <p:cNvSpPr txBox="1"/>
          <p:nvPr/>
        </p:nvSpPr>
        <p:spPr>
          <a:xfrm>
            <a:off x="5917872" y="1721376"/>
            <a:ext cx="1664174" cy="384721"/>
          </a:xfrm>
          <a:prstGeom prst="rect">
            <a:avLst/>
          </a:prstGeom>
          <a:noFill/>
        </p:spPr>
        <p:txBody>
          <a:bodyPr wrap="none" rtlCol="0">
            <a:spAutoFit/>
          </a:bodyPr>
          <a:lstStyle/>
          <a:p>
            <a:r>
              <a:rPr lang="en-BE" sz="1900" b="1" u="sng" dirty="0"/>
              <a:t>contamination</a:t>
            </a:r>
          </a:p>
        </p:txBody>
      </p:sp>
      <p:sp>
        <p:nvSpPr>
          <p:cNvPr id="29" name="TextBox 28">
            <a:extLst>
              <a:ext uri="{FF2B5EF4-FFF2-40B4-BE49-F238E27FC236}">
                <a16:creationId xmlns:a16="http://schemas.microsoft.com/office/drawing/2014/main" id="{DF7DAB88-2C15-9242-9F88-204B589697FB}"/>
              </a:ext>
            </a:extLst>
          </p:cNvPr>
          <p:cNvSpPr txBox="1"/>
          <p:nvPr/>
        </p:nvSpPr>
        <p:spPr>
          <a:xfrm>
            <a:off x="8691999" y="1692892"/>
            <a:ext cx="1413016" cy="384721"/>
          </a:xfrm>
          <a:prstGeom prst="rect">
            <a:avLst/>
          </a:prstGeom>
          <a:noFill/>
        </p:spPr>
        <p:txBody>
          <a:bodyPr wrap="none" rtlCol="0">
            <a:spAutoFit/>
          </a:bodyPr>
          <a:lstStyle/>
          <a:p>
            <a:r>
              <a:rPr lang="en-BE" sz="1900" b="1" u="sng" dirty="0"/>
              <a:t>degradation</a:t>
            </a:r>
          </a:p>
        </p:txBody>
      </p:sp>
      <p:sp>
        <p:nvSpPr>
          <p:cNvPr id="13" name="Triangle 12">
            <a:extLst>
              <a:ext uri="{FF2B5EF4-FFF2-40B4-BE49-F238E27FC236}">
                <a16:creationId xmlns:a16="http://schemas.microsoft.com/office/drawing/2014/main" id="{4996B889-8336-4B47-B552-07A62A1DE159}"/>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dirty="0"/>
          </a:p>
        </p:txBody>
      </p:sp>
      <p:sp>
        <p:nvSpPr>
          <p:cNvPr id="14" name="Triangle 13">
            <a:extLst>
              <a:ext uri="{FF2B5EF4-FFF2-40B4-BE49-F238E27FC236}">
                <a16:creationId xmlns:a16="http://schemas.microsoft.com/office/drawing/2014/main" id="{AA557479-2D7D-034A-AE7D-B352E8767E4C}"/>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15" name="Picture 2" descr="Genomics Core Leuven">
            <a:extLst>
              <a:ext uri="{FF2B5EF4-FFF2-40B4-BE49-F238E27FC236}">
                <a16:creationId xmlns:a16="http://schemas.microsoft.com/office/drawing/2014/main" id="{6B1E4BEA-E341-BE4B-9B79-08A53773FD3F}"/>
              </a:ext>
            </a:extLst>
          </p:cNvPr>
          <p:cNvPicPr>
            <a:picLocks noChangeAspect="1" noChangeArrowheads="1"/>
          </p:cNvPicPr>
          <p:nvPr/>
        </p:nvPicPr>
        <p:blipFill rotWithShape="1">
          <a:blip r:embed="rId4">
            <a:extLst>
              <a:ext uri="{28A0092B-C50C-407E-A947-70E740481C1C}">
                <a14:useLocalDpi xmlns:a14="http://schemas.microsoft.com/office/drawing/2010/main"/>
              </a:ext>
            </a:extLst>
          </a:blip>
          <a:srcRect r="23316"/>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0B7F9773-1B0F-6B4F-8EAF-78537C1762C6}"/>
              </a:ext>
            </a:extLst>
          </p:cNvPr>
          <p:cNvSpPr txBox="1"/>
          <p:nvPr/>
        </p:nvSpPr>
        <p:spPr>
          <a:xfrm>
            <a:off x="3731715" y="813616"/>
            <a:ext cx="497252" cy="400110"/>
          </a:xfrm>
          <a:prstGeom prst="rect">
            <a:avLst/>
          </a:prstGeom>
          <a:noFill/>
        </p:spPr>
        <p:txBody>
          <a:bodyPr wrap="none" rtlCol="0">
            <a:spAutoFit/>
          </a:bodyPr>
          <a:lstStyle/>
          <a:p>
            <a:pPr algn="ctr"/>
            <a:r>
              <a:rPr lang="en-US" sz="2000" b="1" dirty="0"/>
              <a:t>QC</a:t>
            </a:r>
            <a:endParaRPr lang="en-BE" sz="2000" b="1" dirty="0"/>
          </a:p>
        </p:txBody>
      </p:sp>
      <p:sp>
        <p:nvSpPr>
          <p:cNvPr id="17" name="Rounded Rectangle 16">
            <a:extLst>
              <a:ext uri="{FF2B5EF4-FFF2-40B4-BE49-F238E27FC236}">
                <a16:creationId xmlns:a16="http://schemas.microsoft.com/office/drawing/2014/main" id="{03684DA2-05AD-1749-9E4E-C2E25CF5F629}"/>
              </a:ext>
            </a:extLst>
          </p:cNvPr>
          <p:cNvSpPr/>
          <p:nvPr/>
        </p:nvSpPr>
        <p:spPr>
          <a:xfrm>
            <a:off x="3082372" y="778996"/>
            <a:ext cx="1789208" cy="456678"/>
          </a:xfrm>
          <a:prstGeom prst="round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 name="TextBox 1">
            <a:extLst>
              <a:ext uri="{FF2B5EF4-FFF2-40B4-BE49-F238E27FC236}">
                <a16:creationId xmlns:a16="http://schemas.microsoft.com/office/drawing/2014/main" id="{3BB34A02-9F01-EFCD-0443-6EB704F4FF4B}"/>
              </a:ext>
            </a:extLst>
          </p:cNvPr>
          <p:cNvSpPr txBox="1"/>
          <p:nvPr/>
        </p:nvSpPr>
        <p:spPr>
          <a:xfrm>
            <a:off x="3031078" y="3132568"/>
            <a:ext cx="1952924" cy="2031325"/>
          </a:xfrm>
          <a:prstGeom prst="rect">
            <a:avLst/>
          </a:prstGeom>
          <a:noFill/>
        </p:spPr>
        <p:txBody>
          <a:bodyPr wrap="square" rtlCol="0">
            <a:spAutoFit/>
          </a:bodyPr>
          <a:lstStyle/>
          <a:p>
            <a:pPr marL="285750" indent="-285750">
              <a:buFont typeface="Wingdings" pitchFamily="2" charset="2"/>
              <a:buChar char="ü"/>
            </a:pPr>
            <a:r>
              <a:rPr lang="en-GB" dirty="0"/>
              <a:t>N</a:t>
            </a:r>
            <a:r>
              <a:rPr lang="en-BE" dirty="0"/>
              <a:t>anodrop</a:t>
            </a:r>
          </a:p>
          <a:p>
            <a:pPr marL="285750" indent="-285750">
              <a:buFont typeface="Wingdings" pitchFamily="2" charset="2"/>
              <a:buChar char="ü"/>
            </a:pPr>
            <a:endParaRPr lang="en-BE" dirty="0"/>
          </a:p>
          <a:p>
            <a:pPr marL="285750" indent="-285750">
              <a:buFont typeface="Wingdings" pitchFamily="2" charset="2"/>
              <a:buChar char="ü"/>
            </a:pPr>
            <a:r>
              <a:rPr lang="en-GB" dirty="0"/>
              <a:t>Q</a:t>
            </a:r>
            <a:r>
              <a:rPr lang="en-BE" dirty="0"/>
              <a:t>ubit</a:t>
            </a:r>
          </a:p>
          <a:p>
            <a:pPr marL="285750" indent="-285750">
              <a:buFont typeface="Wingdings" pitchFamily="2" charset="2"/>
              <a:buChar char="ü"/>
            </a:pPr>
            <a:endParaRPr lang="en-BE" dirty="0"/>
          </a:p>
          <a:p>
            <a:pPr marL="285750" indent="-285750">
              <a:buFont typeface="Wingdings" pitchFamily="2" charset="2"/>
              <a:buChar char="ü"/>
            </a:pPr>
            <a:r>
              <a:rPr lang="en-GB" dirty="0"/>
              <a:t>C</a:t>
            </a:r>
            <a:r>
              <a:rPr lang="en-BE" dirty="0"/>
              <a:t>ustomized methods optional</a:t>
            </a:r>
          </a:p>
        </p:txBody>
      </p:sp>
      <p:sp>
        <p:nvSpPr>
          <p:cNvPr id="4" name="TextBox 3">
            <a:extLst>
              <a:ext uri="{FF2B5EF4-FFF2-40B4-BE49-F238E27FC236}">
                <a16:creationId xmlns:a16="http://schemas.microsoft.com/office/drawing/2014/main" id="{5E7E84A8-176D-66B4-7DFC-DCCC20AE9103}"/>
              </a:ext>
            </a:extLst>
          </p:cNvPr>
          <p:cNvSpPr txBox="1"/>
          <p:nvPr/>
        </p:nvSpPr>
        <p:spPr>
          <a:xfrm>
            <a:off x="5806791" y="2929278"/>
            <a:ext cx="4760545" cy="1477328"/>
          </a:xfrm>
          <a:prstGeom prst="rect">
            <a:avLst/>
          </a:prstGeom>
          <a:noFill/>
        </p:spPr>
        <p:txBody>
          <a:bodyPr wrap="square" rtlCol="0">
            <a:spAutoFit/>
          </a:bodyPr>
          <a:lstStyle/>
          <a:p>
            <a:pPr marL="285750" indent="-285750">
              <a:buFont typeface="Wingdings" pitchFamily="2" charset="2"/>
              <a:buChar char="ü"/>
            </a:pPr>
            <a:r>
              <a:rPr lang="en-US" dirty="0"/>
              <a:t>Fragment analyzer </a:t>
            </a:r>
            <a:endParaRPr lang="en-BE" dirty="0"/>
          </a:p>
          <a:p>
            <a:pPr marL="285750" indent="-285750">
              <a:buFont typeface="Wingdings" pitchFamily="2" charset="2"/>
              <a:buChar char="ü"/>
            </a:pPr>
            <a:endParaRPr lang="en-BE" dirty="0"/>
          </a:p>
          <a:p>
            <a:pPr marL="285750" indent="-285750">
              <a:buFont typeface="Wingdings" pitchFamily="2" charset="2"/>
              <a:buChar char="ü"/>
            </a:pPr>
            <a:r>
              <a:rPr lang="en-GB" dirty="0"/>
              <a:t>bioanalyzer</a:t>
            </a:r>
            <a:endParaRPr lang="en-BE" dirty="0"/>
          </a:p>
          <a:p>
            <a:pPr marL="285750" indent="-285750">
              <a:buFont typeface="Wingdings" pitchFamily="2" charset="2"/>
              <a:buChar char="ü"/>
            </a:pPr>
            <a:endParaRPr lang="en-BE" dirty="0"/>
          </a:p>
          <a:p>
            <a:pPr marL="285750" indent="-285750">
              <a:buFont typeface="Wingdings" pitchFamily="2" charset="2"/>
              <a:buChar char="ü"/>
            </a:pPr>
            <a:r>
              <a:rPr lang="en-GB" dirty="0"/>
              <a:t>C</a:t>
            </a:r>
            <a:r>
              <a:rPr lang="en-BE" dirty="0"/>
              <a:t>ustomized methods optional</a:t>
            </a:r>
          </a:p>
        </p:txBody>
      </p:sp>
      <p:pic>
        <p:nvPicPr>
          <p:cNvPr id="5" name="Picture 2" descr="Figure 6 from RNA Integrity Number ( RIN ...">
            <a:extLst>
              <a:ext uri="{FF2B5EF4-FFF2-40B4-BE49-F238E27FC236}">
                <a16:creationId xmlns:a16="http://schemas.microsoft.com/office/drawing/2014/main" id="{2DD6A396-140B-9BC0-9A39-139AEF95D5A3}"/>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8409378" y="4668128"/>
            <a:ext cx="1969076" cy="1928891"/>
          </a:xfrm>
          <a:prstGeom prst="rect">
            <a:avLst/>
          </a:prstGeom>
          <a:noFill/>
          <a:extLst>
            <a:ext uri="{909E8E84-426E-40DD-AFC4-6F175D3DCCD1}">
              <a14:hiddenFill xmlns:a14="http://schemas.microsoft.com/office/drawing/2010/main">
                <a:solidFill>
                  <a:srgbClr val="FFFFFF"/>
                </a:solidFill>
              </a14:hiddenFill>
            </a:ext>
          </a:extLst>
        </p:spPr>
      </p:pic>
      <p:pic>
        <p:nvPicPr>
          <p:cNvPr id="8" name="Afbeelding 3">
            <a:extLst>
              <a:ext uri="{FF2B5EF4-FFF2-40B4-BE49-F238E27FC236}">
                <a16:creationId xmlns:a16="http://schemas.microsoft.com/office/drawing/2014/main" id="{A731E2AB-496F-63C9-E318-293B524191D6}"/>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5350284" y="4829713"/>
            <a:ext cx="2444109" cy="1477329"/>
          </a:xfrm>
          <a:prstGeom prst="rect">
            <a:avLst/>
          </a:prstGeom>
        </p:spPr>
      </p:pic>
      <p:sp>
        <p:nvSpPr>
          <p:cNvPr id="9" name="TextBox 8">
            <a:extLst>
              <a:ext uri="{FF2B5EF4-FFF2-40B4-BE49-F238E27FC236}">
                <a16:creationId xmlns:a16="http://schemas.microsoft.com/office/drawing/2014/main" id="{B3952E7E-9EC5-020E-E0B0-B53F2D1AD0A6}"/>
              </a:ext>
            </a:extLst>
          </p:cNvPr>
          <p:cNvSpPr txBox="1"/>
          <p:nvPr/>
        </p:nvSpPr>
        <p:spPr>
          <a:xfrm>
            <a:off x="2861586" y="2127810"/>
            <a:ext cx="2291908" cy="883860"/>
          </a:xfrm>
          <a:prstGeom prst="roundRect">
            <a:avLst>
              <a:gd name="adj" fmla="val 46375"/>
            </a:avLst>
          </a:prstGeom>
          <a:noFill/>
          <a:ln>
            <a:solidFill>
              <a:schemeClr val="tx1"/>
            </a:solidFill>
            <a:prstDash val="dash"/>
          </a:ln>
        </p:spPr>
        <p:txBody>
          <a:bodyPr wrap="square" rtlCol="0">
            <a:spAutoFit/>
          </a:bodyPr>
          <a:lstStyle/>
          <a:p>
            <a:pPr algn="ctr"/>
            <a:r>
              <a:rPr lang="en-GB" i="1" dirty="0"/>
              <a:t>D</a:t>
            </a:r>
            <a:r>
              <a:rPr lang="en-BE" i="1" dirty="0"/>
              <a:t>o we have enough to start with</a:t>
            </a:r>
          </a:p>
        </p:txBody>
      </p:sp>
      <p:sp>
        <p:nvSpPr>
          <p:cNvPr id="11" name="TextBox 10">
            <a:extLst>
              <a:ext uri="{FF2B5EF4-FFF2-40B4-BE49-F238E27FC236}">
                <a16:creationId xmlns:a16="http://schemas.microsoft.com/office/drawing/2014/main" id="{678D2A4E-D71E-28D9-57D7-5CCD2EB84C32}"/>
              </a:ext>
            </a:extLst>
          </p:cNvPr>
          <p:cNvSpPr txBox="1"/>
          <p:nvPr/>
        </p:nvSpPr>
        <p:spPr>
          <a:xfrm>
            <a:off x="5917872" y="2136840"/>
            <a:ext cx="4760545" cy="476488"/>
          </a:xfrm>
          <a:prstGeom prst="roundRect">
            <a:avLst>
              <a:gd name="adj" fmla="val 39271"/>
            </a:avLst>
          </a:prstGeom>
          <a:noFill/>
          <a:ln>
            <a:solidFill>
              <a:schemeClr val="tx1"/>
            </a:solidFill>
            <a:prstDash val="dash"/>
          </a:ln>
        </p:spPr>
        <p:txBody>
          <a:bodyPr wrap="square" rtlCol="0">
            <a:spAutoFit/>
          </a:bodyPr>
          <a:lstStyle/>
          <a:p>
            <a:pPr algn="ctr"/>
            <a:r>
              <a:rPr lang="en-GB" i="1" dirty="0"/>
              <a:t>D</a:t>
            </a:r>
            <a:r>
              <a:rPr lang="en-BE" i="1" dirty="0"/>
              <a:t>o we have the correct material to start with</a:t>
            </a:r>
          </a:p>
        </p:txBody>
      </p:sp>
      <p:sp>
        <p:nvSpPr>
          <p:cNvPr id="12" name="TextBox 11">
            <a:extLst>
              <a:ext uri="{FF2B5EF4-FFF2-40B4-BE49-F238E27FC236}">
                <a16:creationId xmlns:a16="http://schemas.microsoft.com/office/drawing/2014/main" id="{4653FBB1-FDBD-F03E-D003-E43CA149FB6D}"/>
              </a:ext>
            </a:extLst>
          </p:cNvPr>
          <p:cNvSpPr txBox="1"/>
          <p:nvPr/>
        </p:nvSpPr>
        <p:spPr>
          <a:xfrm>
            <a:off x="521835" y="1885464"/>
            <a:ext cx="1437053" cy="400110"/>
          </a:xfrm>
          <a:prstGeom prst="rect">
            <a:avLst/>
          </a:prstGeom>
          <a:solidFill>
            <a:schemeClr val="bg1"/>
          </a:solidFill>
        </p:spPr>
        <p:txBody>
          <a:bodyPr wrap="square" rtlCol="0">
            <a:spAutoFit/>
          </a:bodyPr>
          <a:lstStyle/>
          <a:p>
            <a:r>
              <a:rPr lang="en-BE" sz="2000" dirty="0"/>
              <a:t>NGS library</a:t>
            </a:r>
          </a:p>
        </p:txBody>
      </p:sp>
    </p:spTree>
    <p:extLst>
      <p:ext uri="{BB962C8B-B14F-4D97-AF65-F5344CB8AC3E}">
        <p14:creationId xmlns:p14="http://schemas.microsoft.com/office/powerpoint/2010/main" val="39515450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11" name="Rounded Rectangle 10">
            <a:extLst>
              <a:ext uri="{FF2B5EF4-FFF2-40B4-BE49-F238E27FC236}">
                <a16:creationId xmlns:a16="http://schemas.microsoft.com/office/drawing/2014/main" id="{B808DC53-FD52-B544-B0DA-8D37773D036B}"/>
              </a:ext>
            </a:extLst>
          </p:cNvPr>
          <p:cNvSpPr/>
          <p:nvPr/>
        </p:nvSpPr>
        <p:spPr>
          <a:xfrm>
            <a:off x="560522" y="1735810"/>
            <a:ext cx="1895962" cy="90665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DNA</a:t>
            </a:r>
          </a:p>
        </p:txBody>
      </p:sp>
      <p:sp>
        <p:nvSpPr>
          <p:cNvPr id="18" name="Rounded Rectangle 17">
            <a:extLst>
              <a:ext uri="{FF2B5EF4-FFF2-40B4-BE49-F238E27FC236}">
                <a16:creationId xmlns:a16="http://schemas.microsoft.com/office/drawing/2014/main" id="{C1F14E10-C67B-C144-B1CC-FF6F6E50B039}"/>
              </a:ext>
            </a:extLst>
          </p:cNvPr>
          <p:cNvSpPr/>
          <p:nvPr/>
        </p:nvSpPr>
        <p:spPr>
          <a:xfrm>
            <a:off x="2464231" y="960896"/>
            <a:ext cx="9051010" cy="56382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19" name="Picture 18" descr="Timeline&#10;&#10;Description automatically generated">
            <a:extLst>
              <a:ext uri="{FF2B5EF4-FFF2-40B4-BE49-F238E27FC236}">
                <a16:creationId xmlns:a16="http://schemas.microsoft.com/office/drawing/2014/main" id="{7FD3D197-F16E-5944-B1F4-3031F2B15B90}"/>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2859437" y="1388156"/>
            <a:ext cx="6783261" cy="2390613"/>
          </a:xfrm>
          <a:prstGeom prst="rect">
            <a:avLst/>
          </a:prstGeom>
        </p:spPr>
      </p:pic>
      <p:sp>
        <p:nvSpPr>
          <p:cNvPr id="12" name="TextBox 11">
            <a:extLst>
              <a:ext uri="{FF2B5EF4-FFF2-40B4-BE49-F238E27FC236}">
                <a16:creationId xmlns:a16="http://schemas.microsoft.com/office/drawing/2014/main" id="{C159C82C-1853-0140-8D64-9C4353F1BB3E}"/>
              </a:ext>
            </a:extLst>
          </p:cNvPr>
          <p:cNvSpPr txBox="1"/>
          <p:nvPr/>
        </p:nvSpPr>
        <p:spPr>
          <a:xfrm>
            <a:off x="1968501" y="-1684"/>
            <a:ext cx="8598836" cy="707886"/>
          </a:xfrm>
          <a:prstGeom prst="rect">
            <a:avLst/>
          </a:prstGeom>
          <a:noFill/>
        </p:spPr>
        <p:txBody>
          <a:bodyPr wrap="square" rtlCol="0">
            <a:spAutoFit/>
          </a:bodyPr>
          <a:lstStyle/>
          <a:p>
            <a:pPr algn="ctr"/>
            <a:r>
              <a:rPr lang="en-US" sz="4000" dirty="0"/>
              <a:t>DNA Library prep</a:t>
            </a:r>
            <a:endParaRPr lang="en-BE" sz="4000" dirty="0"/>
          </a:p>
        </p:txBody>
      </p:sp>
      <p:sp>
        <p:nvSpPr>
          <p:cNvPr id="2" name="TextBox 1">
            <a:extLst>
              <a:ext uri="{FF2B5EF4-FFF2-40B4-BE49-F238E27FC236}">
                <a16:creationId xmlns:a16="http://schemas.microsoft.com/office/drawing/2014/main" id="{9D26E232-CA78-1CCF-8E2D-052836233AB8}"/>
              </a:ext>
            </a:extLst>
          </p:cNvPr>
          <p:cNvSpPr txBox="1"/>
          <p:nvPr/>
        </p:nvSpPr>
        <p:spPr>
          <a:xfrm>
            <a:off x="698657" y="2818112"/>
            <a:ext cx="1609344" cy="923330"/>
          </a:xfrm>
          <a:prstGeom prst="rect">
            <a:avLst/>
          </a:prstGeom>
          <a:noFill/>
        </p:spPr>
        <p:txBody>
          <a:bodyPr wrap="square" rtlCol="0">
            <a:spAutoFit/>
          </a:bodyPr>
          <a:lstStyle/>
          <a:p>
            <a:pPr algn="ctr"/>
            <a:r>
              <a:rPr lang="en-GB" dirty="0"/>
              <a:t>S</a:t>
            </a:r>
            <a:r>
              <a:rPr lang="en-BE" dirty="0"/>
              <a:t>hort read methods (Illumina)</a:t>
            </a:r>
          </a:p>
        </p:txBody>
      </p:sp>
    </p:spTree>
    <p:extLst>
      <p:ext uri="{BB962C8B-B14F-4D97-AF65-F5344CB8AC3E}">
        <p14:creationId xmlns:p14="http://schemas.microsoft.com/office/powerpoint/2010/main" val="33308183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11" name="Rounded Rectangle 10">
            <a:extLst>
              <a:ext uri="{FF2B5EF4-FFF2-40B4-BE49-F238E27FC236}">
                <a16:creationId xmlns:a16="http://schemas.microsoft.com/office/drawing/2014/main" id="{B808DC53-FD52-B544-B0DA-8D37773D036B}"/>
              </a:ext>
            </a:extLst>
          </p:cNvPr>
          <p:cNvSpPr/>
          <p:nvPr/>
        </p:nvSpPr>
        <p:spPr>
          <a:xfrm>
            <a:off x="560522" y="1735810"/>
            <a:ext cx="1895962" cy="90665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DNA</a:t>
            </a:r>
          </a:p>
        </p:txBody>
      </p:sp>
      <p:sp>
        <p:nvSpPr>
          <p:cNvPr id="18" name="Rounded Rectangle 17">
            <a:extLst>
              <a:ext uri="{FF2B5EF4-FFF2-40B4-BE49-F238E27FC236}">
                <a16:creationId xmlns:a16="http://schemas.microsoft.com/office/drawing/2014/main" id="{C1F14E10-C67B-C144-B1CC-FF6F6E50B039}"/>
              </a:ext>
            </a:extLst>
          </p:cNvPr>
          <p:cNvSpPr/>
          <p:nvPr/>
        </p:nvSpPr>
        <p:spPr>
          <a:xfrm>
            <a:off x="2464231" y="960896"/>
            <a:ext cx="9051010" cy="56382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19" name="Picture 18" descr="Timeline&#10;&#10;Description automatically generated">
            <a:extLst>
              <a:ext uri="{FF2B5EF4-FFF2-40B4-BE49-F238E27FC236}">
                <a16:creationId xmlns:a16="http://schemas.microsoft.com/office/drawing/2014/main" id="{7FD3D197-F16E-5944-B1F4-3031F2B15B90}"/>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2859437" y="1388156"/>
            <a:ext cx="6783261" cy="2390613"/>
          </a:xfrm>
          <a:prstGeom prst="rect">
            <a:avLst/>
          </a:prstGeom>
        </p:spPr>
      </p:pic>
      <p:sp>
        <p:nvSpPr>
          <p:cNvPr id="20" name="TextBox 19">
            <a:extLst>
              <a:ext uri="{FF2B5EF4-FFF2-40B4-BE49-F238E27FC236}">
                <a16:creationId xmlns:a16="http://schemas.microsoft.com/office/drawing/2014/main" id="{ABC8B72F-BEC3-5C47-8C88-6A67A8A701B4}"/>
              </a:ext>
            </a:extLst>
          </p:cNvPr>
          <p:cNvSpPr txBox="1"/>
          <p:nvPr/>
        </p:nvSpPr>
        <p:spPr>
          <a:xfrm>
            <a:off x="2859437" y="4206029"/>
            <a:ext cx="3239145" cy="1538883"/>
          </a:xfrm>
          <a:prstGeom prst="rect">
            <a:avLst/>
          </a:prstGeom>
          <a:noFill/>
        </p:spPr>
        <p:txBody>
          <a:bodyPr wrap="square" rtlCol="0">
            <a:spAutoFit/>
          </a:bodyPr>
          <a:lstStyle/>
          <a:p>
            <a:r>
              <a:rPr lang="en-GB" sz="2000" dirty="0"/>
              <a:t>F</a:t>
            </a:r>
            <a:r>
              <a:rPr lang="en-BE" sz="2000" dirty="0"/>
              <a:t>ragmentation</a:t>
            </a:r>
            <a:br>
              <a:rPr lang="en-BE" sz="2000" dirty="0"/>
            </a:br>
            <a:endParaRPr lang="en-BE" sz="2000" dirty="0"/>
          </a:p>
          <a:p>
            <a:r>
              <a:rPr lang="en-BE" dirty="0"/>
              <a:t>*enzymatic</a:t>
            </a:r>
          </a:p>
          <a:p>
            <a:r>
              <a:rPr lang="en-BE" dirty="0"/>
              <a:t>*mechanical</a:t>
            </a:r>
          </a:p>
          <a:p>
            <a:r>
              <a:rPr lang="en-BE" dirty="0"/>
              <a:t>*tagmentation</a:t>
            </a:r>
          </a:p>
        </p:txBody>
      </p:sp>
      <p:pic>
        <p:nvPicPr>
          <p:cNvPr id="16" name="Picture 15">
            <a:extLst>
              <a:ext uri="{FF2B5EF4-FFF2-40B4-BE49-F238E27FC236}">
                <a16:creationId xmlns:a16="http://schemas.microsoft.com/office/drawing/2014/main" id="{9AB4570A-1C73-C241-BEE0-C248B211F2FA}"/>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l="-935" t="-2"/>
          <a:stretch/>
        </p:blipFill>
        <p:spPr>
          <a:xfrm>
            <a:off x="5631586" y="4325918"/>
            <a:ext cx="2716299" cy="1726099"/>
          </a:xfrm>
          <a:prstGeom prst="rect">
            <a:avLst/>
          </a:prstGeom>
        </p:spPr>
      </p:pic>
      <p:pic>
        <p:nvPicPr>
          <p:cNvPr id="28" name="Afbeelding 5">
            <a:extLst>
              <a:ext uri="{FF2B5EF4-FFF2-40B4-BE49-F238E27FC236}">
                <a16:creationId xmlns:a16="http://schemas.microsoft.com/office/drawing/2014/main" id="{D69250B8-7CB1-464F-ACBC-59B04AD21286}"/>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8901051" y="4154316"/>
            <a:ext cx="1988699" cy="2051689"/>
          </a:xfrm>
          <a:prstGeom prst="rect">
            <a:avLst/>
          </a:prstGeom>
        </p:spPr>
      </p:pic>
      <p:sp>
        <p:nvSpPr>
          <p:cNvPr id="30" name="TextBox 29">
            <a:extLst>
              <a:ext uri="{FF2B5EF4-FFF2-40B4-BE49-F238E27FC236}">
                <a16:creationId xmlns:a16="http://schemas.microsoft.com/office/drawing/2014/main" id="{5F903232-260F-A644-AB8A-BC70ABF9DAB3}"/>
              </a:ext>
            </a:extLst>
          </p:cNvPr>
          <p:cNvSpPr txBox="1"/>
          <p:nvPr/>
        </p:nvSpPr>
        <p:spPr>
          <a:xfrm>
            <a:off x="1968501" y="-1684"/>
            <a:ext cx="8598836" cy="707886"/>
          </a:xfrm>
          <a:prstGeom prst="rect">
            <a:avLst/>
          </a:prstGeom>
          <a:noFill/>
        </p:spPr>
        <p:txBody>
          <a:bodyPr wrap="square" rtlCol="0">
            <a:spAutoFit/>
          </a:bodyPr>
          <a:lstStyle/>
          <a:p>
            <a:pPr algn="ctr"/>
            <a:r>
              <a:rPr lang="en-US" sz="4000" dirty="0"/>
              <a:t>DNA Library prep</a:t>
            </a:r>
            <a:endParaRPr lang="en-BE" sz="4000" dirty="0"/>
          </a:p>
        </p:txBody>
      </p:sp>
      <p:sp>
        <p:nvSpPr>
          <p:cNvPr id="2" name="TextBox 1">
            <a:extLst>
              <a:ext uri="{FF2B5EF4-FFF2-40B4-BE49-F238E27FC236}">
                <a16:creationId xmlns:a16="http://schemas.microsoft.com/office/drawing/2014/main" id="{60BBD7A8-5724-DA54-262A-2A6C33CEC0A1}"/>
              </a:ext>
            </a:extLst>
          </p:cNvPr>
          <p:cNvSpPr txBox="1"/>
          <p:nvPr/>
        </p:nvSpPr>
        <p:spPr>
          <a:xfrm>
            <a:off x="698657" y="2818112"/>
            <a:ext cx="1609344" cy="923330"/>
          </a:xfrm>
          <a:prstGeom prst="rect">
            <a:avLst/>
          </a:prstGeom>
          <a:noFill/>
        </p:spPr>
        <p:txBody>
          <a:bodyPr wrap="square" rtlCol="0">
            <a:spAutoFit/>
          </a:bodyPr>
          <a:lstStyle/>
          <a:p>
            <a:pPr algn="ctr"/>
            <a:r>
              <a:rPr lang="en-GB" dirty="0"/>
              <a:t>S</a:t>
            </a:r>
            <a:r>
              <a:rPr lang="en-BE" dirty="0"/>
              <a:t>hort read methods (Illumina)</a:t>
            </a:r>
          </a:p>
        </p:txBody>
      </p:sp>
    </p:spTree>
    <p:extLst>
      <p:ext uri="{BB962C8B-B14F-4D97-AF65-F5344CB8AC3E}">
        <p14:creationId xmlns:p14="http://schemas.microsoft.com/office/powerpoint/2010/main" val="2999961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11" name="Rounded Rectangle 10">
            <a:extLst>
              <a:ext uri="{FF2B5EF4-FFF2-40B4-BE49-F238E27FC236}">
                <a16:creationId xmlns:a16="http://schemas.microsoft.com/office/drawing/2014/main" id="{B808DC53-FD52-B544-B0DA-8D37773D036B}"/>
              </a:ext>
            </a:extLst>
          </p:cNvPr>
          <p:cNvSpPr/>
          <p:nvPr/>
        </p:nvSpPr>
        <p:spPr>
          <a:xfrm>
            <a:off x="560522" y="1735810"/>
            <a:ext cx="1895962" cy="90665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DNA</a:t>
            </a:r>
          </a:p>
        </p:txBody>
      </p:sp>
      <p:sp>
        <p:nvSpPr>
          <p:cNvPr id="18" name="Rounded Rectangle 17">
            <a:extLst>
              <a:ext uri="{FF2B5EF4-FFF2-40B4-BE49-F238E27FC236}">
                <a16:creationId xmlns:a16="http://schemas.microsoft.com/office/drawing/2014/main" id="{C1F14E10-C67B-C144-B1CC-FF6F6E50B039}"/>
              </a:ext>
            </a:extLst>
          </p:cNvPr>
          <p:cNvSpPr/>
          <p:nvPr/>
        </p:nvSpPr>
        <p:spPr>
          <a:xfrm>
            <a:off x="2464231" y="960896"/>
            <a:ext cx="9051010" cy="56382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19" name="Picture 18" descr="Timeline&#10;&#10;Description automatically generated">
            <a:extLst>
              <a:ext uri="{FF2B5EF4-FFF2-40B4-BE49-F238E27FC236}">
                <a16:creationId xmlns:a16="http://schemas.microsoft.com/office/drawing/2014/main" id="{7FD3D197-F16E-5944-B1F4-3031F2B15B90}"/>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2859437" y="1388156"/>
            <a:ext cx="6783261" cy="2390613"/>
          </a:xfrm>
          <a:prstGeom prst="rect">
            <a:avLst/>
          </a:prstGeom>
        </p:spPr>
      </p:pic>
      <p:sp>
        <p:nvSpPr>
          <p:cNvPr id="20" name="TextBox 19">
            <a:extLst>
              <a:ext uri="{FF2B5EF4-FFF2-40B4-BE49-F238E27FC236}">
                <a16:creationId xmlns:a16="http://schemas.microsoft.com/office/drawing/2014/main" id="{ABC8B72F-BEC3-5C47-8C88-6A67A8A701B4}"/>
              </a:ext>
            </a:extLst>
          </p:cNvPr>
          <p:cNvSpPr txBox="1"/>
          <p:nvPr/>
        </p:nvSpPr>
        <p:spPr>
          <a:xfrm>
            <a:off x="2859437" y="4206029"/>
            <a:ext cx="3239145" cy="1538883"/>
          </a:xfrm>
          <a:prstGeom prst="rect">
            <a:avLst/>
          </a:prstGeom>
          <a:noFill/>
        </p:spPr>
        <p:txBody>
          <a:bodyPr wrap="square" rtlCol="0">
            <a:spAutoFit/>
          </a:bodyPr>
          <a:lstStyle/>
          <a:p>
            <a:r>
              <a:rPr lang="en-US" sz="2000" dirty="0"/>
              <a:t>Whole genome sequencing</a:t>
            </a:r>
          </a:p>
          <a:p>
            <a:endParaRPr lang="en-BE" sz="2000" dirty="0"/>
          </a:p>
          <a:p>
            <a:pPr marL="285750" indent="-285750">
              <a:buFont typeface="Arial" panose="020B0604020202020204" pitchFamily="34" charset="0"/>
              <a:buChar char="•"/>
            </a:pPr>
            <a:r>
              <a:rPr lang="en-US" dirty="0"/>
              <a:t>PCR-free</a:t>
            </a:r>
          </a:p>
          <a:p>
            <a:pPr marL="285750" indent="-285750">
              <a:buFont typeface="Arial" panose="020B0604020202020204" pitchFamily="34" charset="0"/>
              <a:buChar char="•"/>
            </a:pPr>
            <a:r>
              <a:rPr lang="en-US" dirty="0"/>
              <a:t>With PCR (low input)</a:t>
            </a:r>
            <a:endParaRPr lang="en-BE" dirty="0"/>
          </a:p>
          <a:p>
            <a:endParaRPr lang="en-BE" dirty="0"/>
          </a:p>
        </p:txBody>
      </p:sp>
      <p:sp>
        <p:nvSpPr>
          <p:cNvPr id="21" name="Rectangle 20">
            <a:extLst>
              <a:ext uri="{FF2B5EF4-FFF2-40B4-BE49-F238E27FC236}">
                <a16:creationId xmlns:a16="http://schemas.microsoft.com/office/drawing/2014/main" id="{73311C69-4670-2E45-98AD-F72DC520D051}"/>
              </a:ext>
            </a:extLst>
          </p:cNvPr>
          <p:cNvSpPr/>
          <p:nvPr/>
        </p:nvSpPr>
        <p:spPr>
          <a:xfrm>
            <a:off x="9727769" y="1388156"/>
            <a:ext cx="1485255" cy="2390613"/>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2" name="TextBox 21">
            <a:extLst>
              <a:ext uri="{FF2B5EF4-FFF2-40B4-BE49-F238E27FC236}">
                <a16:creationId xmlns:a16="http://schemas.microsoft.com/office/drawing/2014/main" id="{BD5269BB-57ED-5246-95CB-40645D22B88C}"/>
              </a:ext>
            </a:extLst>
          </p:cNvPr>
          <p:cNvSpPr txBox="1"/>
          <p:nvPr/>
        </p:nvSpPr>
        <p:spPr>
          <a:xfrm>
            <a:off x="10027432" y="1597310"/>
            <a:ext cx="1020230" cy="276999"/>
          </a:xfrm>
          <a:prstGeom prst="rect">
            <a:avLst/>
          </a:prstGeom>
          <a:noFill/>
        </p:spPr>
        <p:txBody>
          <a:bodyPr wrap="square" rtlCol="0">
            <a:spAutoFit/>
          </a:bodyPr>
          <a:lstStyle/>
          <a:p>
            <a:r>
              <a:rPr lang="en-BE" sz="1200" b="1" dirty="0">
                <a:solidFill>
                  <a:srgbClr val="B5B2D3"/>
                </a:solidFill>
              </a:rPr>
              <a:t>enrichment</a:t>
            </a:r>
          </a:p>
        </p:txBody>
      </p:sp>
      <p:pic>
        <p:nvPicPr>
          <p:cNvPr id="23" name="Picture 22" descr="Timeline&#10;&#10;Description automatically generated">
            <a:extLst>
              <a:ext uri="{FF2B5EF4-FFF2-40B4-BE49-F238E27FC236}">
                <a16:creationId xmlns:a16="http://schemas.microsoft.com/office/drawing/2014/main" id="{CD2FB78A-1209-CA48-BE32-0FF9FC008FE3}"/>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9903670" y="1948572"/>
            <a:ext cx="1125993" cy="1854951"/>
          </a:xfrm>
          <a:prstGeom prst="rect">
            <a:avLst/>
          </a:prstGeom>
        </p:spPr>
      </p:pic>
      <p:sp>
        <p:nvSpPr>
          <p:cNvPr id="24" name="Oval 23">
            <a:extLst>
              <a:ext uri="{FF2B5EF4-FFF2-40B4-BE49-F238E27FC236}">
                <a16:creationId xmlns:a16="http://schemas.microsoft.com/office/drawing/2014/main" id="{7EB17F27-1AF9-8943-A8C5-417BA72E3EDA}"/>
              </a:ext>
            </a:extLst>
          </p:cNvPr>
          <p:cNvSpPr/>
          <p:nvPr/>
        </p:nvSpPr>
        <p:spPr>
          <a:xfrm>
            <a:off x="10084429" y="2529462"/>
            <a:ext cx="108000" cy="10800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5" name="Oval 24">
            <a:extLst>
              <a:ext uri="{FF2B5EF4-FFF2-40B4-BE49-F238E27FC236}">
                <a16:creationId xmlns:a16="http://schemas.microsoft.com/office/drawing/2014/main" id="{433ACA27-FF95-B943-B18D-ADFBFA79BF52}"/>
              </a:ext>
            </a:extLst>
          </p:cNvPr>
          <p:cNvSpPr/>
          <p:nvPr/>
        </p:nvSpPr>
        <p:spPr>
          <a:xfrm>
            <a:off x="10921663" y="2301569"/>
            <a:ext cx="108000" cy="10800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6" name="Oval 25">
            <a:extLst>
              <a:ext uri="{FF2B5EF4-FFF2-40B4-BE49-F238E27FC236}">
                <a16:creationId xmlns:a16="http://schemas.microsoft.com/office/drawing/2014/main" id="{FBBB692B-7D67-C54B-B594-A71B18EE832C}"/>
              </a:ext>
            </a:extLst>
          </p:cNvPr>
          <p:cNvSpPr/>
          <p:nvPr/>
        </p:nvSpPr>
        <p:spPr>
          <a:xfrm>
            <a:off x="10725026" y="2876047"/>
            <a:ext cx="108000" cy="10800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7" name="TextBox 26">
            <a:extLst>
              <a:ext uri="{FF2B5EF4-FFF2-40B4-BE49-F238E27FC236}">
                <a16:creationId xmlns:a16="http://schemas.microsoft.com/office/drawing/2014/main" id="{A3612F44-E2A1-324E-96E1-E0F4A7D56598}"/>
              </a:ext>
            </a:extLst>
          </p:cNvPr>
          <p:cNvSpPr txBox="1"/>
          <p:nvPr/>
        </p:nvSpPr>
        <p:spPr>
          <a:xfrm>
            <a:off x="9894740" y="3105843"/>
            <a:ext cx="1125992" cy="577081"/>
          </a:xfrm>
          <a:prstGeom prst="rect">
            <a:avLst/>
          </a:prstGeom>
          <a:noFill/>
        </p:spPr>
        <p:txBody>
          <a:bodyPr wrap="square" rtlCol="0">
            <a:spAutoFit/>
          </a:bodyPr>
          <a:lstStyle/>
          <a:p>
            <a:pPr algn="ctr"/>
            <a:r>
              <a:rPr lang="en-GB" sz="1050" i="1" dirty="0">
                <a:solidFill>
                  <a:srgbClr val="B5B2D3"/>
                </a:solidFill>
              </a:rPr>
              <a:t>S</a:t>
            </a:r>
            <a:r>
              <a:rPr lang="en-BE" sz="1050" i="1" dirty="0">
                <a:solidFill>
                  <a:srgbClr val="B5B2D3"/>
                </a:solidFill>
              </a:rPr>
              <a:t>ubselecting particlar regions of interest</a:t>
            </a:r>
          </a:p>
        </p:txBody>
      </p:sp>
      <p:sp>
        <p:nvSpPr>
          <p:cNvPr id="36" name="TextBox 35">
            <a:extLst>
              <a:ext uri="{FF2B5EF4-FFF2-40B4-BE49-F238E27FC236}">
                <a16:creationId xmlns:a16="http://schemas.microsoft.com/office/drawing/2014/main" id="{D486B158-01B9-AB4A-9EEE-C5C1E65BE0E1}"/>
              </a:ext>
            </a:extLst>
          </p:cNvPr>
          <p:cNvSpPr txBox="1"/>
          <p:nvPr/>
        </p:nvSpPr>
        <p:spPr>
          <a:xfrm>
            <a:off x="1968501" y="-1684"/>
            <a:ext cx="8598836" cy="707886"/>
          </a:xfrm>
          <a:prstGeom prst="rect">
            <a:avLst/>
          </a:prstGeom>
          <a:noFill/>
        </p:spPr>
        <p:txBody>
          <a:bodyPr wrap="square" rtlCol="0">
            <a:spAutoFit/>
          </a:bodyPr>
          <a:lstStyle/>
          <a:p>
            <a:pPr algn="ctr"/>
            <a:r>
              <a:rPr lang="en-US" sz="4000" dirty="0"/>
              <a:t>DNA Library prep</a:t>
            </a:r>
            <a:endParaRPr lang="en-BE" sz="4000" dirty="0"/>
          </a:p>
        </p:txBody>
      </p:sp>
      <p:sp>
        <p:nvSpPr>
          <p:cNvPr id="3" name="TextBox 2">
            <a:extLst>
              <a:ext uri="{FF2B5EF4-FFF2-40B4-BE49-F238E27FC236}">
                <a16:creationId xmlns:a16="http://schemas.microsoft.com/office/drawing/2014/main" id="{12E19CA9-C509-9E4F-E009-FBF45E07EEC0}"/>
              </a:ext>
            </a:extLst>
          </p:cNvPr>
          <p:cNvSpPr txBox="1"/>
          <p:nvPr/>
        </p:nvSpPr>
        <p:spPr>
          <a:xfrm>
            <a:off x="6953284" y="4206029"/>
            <a:ext cx="3239145" cy="1815882"/>
          </a:xfrm>
          <a:prstGeom prst="rect">
            <a:avLst/>
          </a:prstGeom>
          <a:noFill/>
        </p:spPr>
        <p:txBody>
          <a:bodyPr wrap="square" rtlCol="0">
            <a:spAutoFit/>
          </a:bodyPr>
          <a:lstStyle/>
          <a:p>
            <a:r>
              <a:rPr lang="en-US" sz="2000" dirty="0"/>
              <a:t>Targeted sequencing</a:t>
            </a:r>
          </a:p>
          <a:p>
            <a:endParaRPr lang="en-BE" sz="2000" dirty="0"/>
          </a:p>
          <a:p>
            <a:pPr marL="285750" indent="-285750">
              <a:buFont typeface="Arial" panose="020B0604020202020204" pitchFamily="34" charset="0"/>
              <a:buChar char="•"/>
            </a:pPr>
            <a:r>
              <a:rPr lang="en-BE" dirty="0"/>
              <a:t>MIPs</a:t>
            </a:r>
          </a:p>
          <a:p>
            <a:pPr marL="285750" indent="-285750">
              <a:buFont typeface="Arial" panose="020B0604020202020204" pitchFamily="34" charset="0"/>
              <a:buChar char="•"/>
            </a:pPr>
            <a:r>
              <a:rPr lang="en-GB" dirty="0"/>
              <a:t>A</a:t>
            </a:r>
            <a:r>
              <a:rPr lang="en-BE" dirty="0"/>
              <a:t>mplicons</a:t>
            </a:r>
          </a:p>
          <a:p>
            <a:pPr marL="285750" indent="-285750">
              <a:buFont typeface="Arial" panose="020B0604020202020204" pitchFamily="34" charset="0"/>
              <a:buChar char="•"/>
            </a:pPr>
            <a:r>
              <a:rPr lang="en-GB" dirty="0"/>
              <a:t>P</a:t>
            </a:r>
            <a:r>
              <a:rPr lang="en-BE" dirty="0"/>
              <a:t>robe enrichment</a:t>
            </a:r>
          </a:p>
          <a:p>
            <a:endParaRPr lang="en-BE" dirty="0"/>
          </a:p>
        </p:txBody>
      </p:sp>
      <p:sp>
        <p:nvSpPr>
          <p:cNvPr id="7" name="TextBox 6">
            <a:extLst>
              <a:ext uri="{FF2B5EF4-FFF2-40B4-BE49-F238E27FC236}">
                <a16:creationId xmlns:a16="http://schemas.microsoft.com/office/drawing/2014/main" id="{CA1A1318-4D6B-5C43-33A3-A5DE736EF914}"/>
              </a:ext>
            </a:extLst>
          </p:cNvPr>
          <p:cNvSpPr txBox="1"/>
          <p:nvPr/>
        </p:nvSpPr>
        <p:spPr>
          <a:xfrm>
            <a:off x="698657" y="2818112"/>
            <a:ext cx="1609344" cy="923330"/>
          </a:xfrm>
          <a:prstGeom prst="rect">
            <a:avLst/>
          </a:prstGeom>
          <a:noFill/>
        </p:spPr>
        <p:txBody>
          <a:bodyPr wrap="square" rtlCol="0">
            <a:spAutoFit/>
          </a:bodyPr>
          <a:lstStyle/>
          <a:p>
            <a:pPr algn="ctr"/>
            <a:r>
              <a:rPr lang="en-GB" dirty="0"/>
              <a:t>S</a:t>
            </a:r>
            <a:r>
              <a:rPr lang="en-BE" dirty="0"/>
              <a:t>hort read methods (Illumina)</a:t>
            </a:r>
          </a:p>
        </p:txBody>
      </p:sp>
    </p:spTree>
    <p:extLst>
      <p:ext uri="{BB962C8B-B14F-4D97-AF65-F5344CB8AC3E}">
        <p14:creationId xmlns:p14="http://schemas.microsoft.com/office/powerpoint/2010/main" val="19574891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11" name="Rounded Rectangle 10">
            <a:extLst>
              <a:ext uri="{FF2B5EF4-FFF2-40B4-BE49-F238E27FC236}">
                <a16:creationId xmlns:a16="http://schemas.microsoft.com/office/drawing/2014/main" id="{B808DC53-FD52-B544-B0DA-8D37773D036B}"/>
              </a:ext>
            </a:extLst>
          </p:cNvPr>
          <p:cNvSpPr/>
          <p:nvPr/>
        </p:nvSpPr>
        <p:spPr>
          <a:xfrm>
            <a:off x="560522" y="1735810"/>
            <a:ext cx="1895962" cy="90665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DNA</a:t>
            </a:r>
          </a:p>
        </p:txBody>
      </p:sp>
      <p:sp>
        <p:nvSpPr>
          <p:cNvPr id="18" name="Rounded Rectangle 17">
            <a:extLst>
              <a:ext uri="{FF2B5EF4-FFF2-40B4-BE49-F238E27FC236}">
                <a16:creationId xmlns:a16="http://schemas.microsoft.com/office/drawing/2014/main" id="{C1F14E10-C67B-C144-B1CC-FF6F6E50B039}"/>
              </a:ext>
            </a:extLst>
          </p:cNvPr>
          <p:cNvSpPr/>
          <p:nvPr/>
        </p:nvSpPr>
        <p:spPr>
          <a:xfrm>
            <a:off x="2464231" y="960896"/>
            <a:ext cx="9051010" cy="56382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2" name="TextBox 11">
            <a:extLst>
              <a:ext uri="{FF2B5EF4-FFF2-40B4-BE49-F238E27FC236}">
                <a16:creationId xmlns:a16="http://schemas.microsoft.com/office/drawing/2014/main" id="{C159C82C-1853-0140-8D64-9C4353F1BB3E}"/>
              </a:ext>
            </a:extLst>
          </p:cNvPr>
          <p:cNvSpPr txBox="1"/>
          <p:nvPr/>
        </p:nvSpPr>
        <p:spPr>
          <a:xfrm>
            <a:off x="1968501" y="-1684"/>
            <a:ext cx="8598836" cy="707886"/>
          </a:xfrm>
          <a:prstGeom prst="rect">
            <a:avLst/>
          </a:prstGeom>
          <a:noFill/>
        </p:spPr>
        <p:txBody>
          <a:bodyPr wrap="square" rtlCol="0">
            <a:spAutoFit/>
          </a:bodyPr>
          <a:lstStyle/>
          <a:p>
            <a:pPr algn="ctr"/>
            <a:r>
              <a:rPr lang="en-US" sz="4000" dirty="0"/>
              <a:t>DNA Library prep</a:t>
            </a:r>
            <a:endParaRPr lang="en-BE" sz="4000" dirty="0"/>
          </a:p>
        </p:txBody>
      </p:sp>
      <p:sp>
        <p:nvSpPr>
          <p:cNvPr id="2" name="TextBox 1">
            <a:extLst>
              <a:ext uri="{FF2B5EF4-FFF2-40B4-BE49-F238E27FC236}">
                <a16:creationId xmlns:a16="http://schemas.microsoft.com/office/drawing/2014/main" id="{9D26E232-CA78-1CCF-8E2D-052836233AB8}"/>
              </a:ext>
            </a:extLst>
          </p:cNvPr>
          <p:cNvSpPr txBox="1"/>
          <p:nvPr/>
        </p:nvSpPr>
        <p:spPr>
          <a:xfrm>
            <a:off x="698657" y="2818112"/>
            <a:ext cx="1609344" cy="923330"/>
          </a:xfrm>
          <a:prstGeom prst="rect">
            <a:avLst/>
          </a:prstGeom>
          <a:noFill/>
        </p:spPr>
        <p:txBody>
          <a:bodyPr wrap="square" rtlCol="0">
            <a:spAutoFit/>
          </a:bodyPr>
          <a:lstStyle/>
          <a:p>
            <a:pPr algn="ctr"/>
            <a:r>
              <a:rPr lang="en-US" dirty="0"/>
              <a:t>Long read methods</a:t>
            </a:r>
          </a:p>
          <a:p>
            <a:pPr algn="ctr"/>
            <a:r>
              <a:rPr lang="en-US" dirty="0"/>
              <a:t>(ONT/</a:t>
            </a:r>
            <a:r>
              <a:rPr lang="en-US" dirty="0" err="1"/>
              <a:t>Pacbio</a:t>
            </a:r>
            <a:r>
              <a:rPr lang="en-US" dirty="0"/>
              <a:t>)</a:t>
            </a:r>
            <a:endParaRPr lang="en-BE" dirty="0"/>
          </a:p>
        </p:txBody>
      </p:sp>
      <p:sp>
        <p:nvSpPr>
          <p:cNvPr id="3" name="TextBox 2">
            <a:extLst>
              <a:ext uri="{FF2B5EF4-FFF2-40B4-BE49-F238E27FC236}">
                <a16:creationId xmlns:a16="http://schemas.microsoft.com/office/drawing/2014/main" id="{C9C58B85-2E1C-EA5A-F63E-B192EABB1DDF}"/>
              </a:ext>
            </a:extLst>
          </p:cNvPr>
          <p:cNvSpPr txBox="1"/>
          <p:nvPr/>
        </p:nvSpPr>
        <p:spPr>
          <a:xfrm>
            <a:off x="2743200" y="1735810"/>
            <a:ext cx="3368489" cy="2308324"/>
          </a:xfrm>
          <a:prstGeom prst="rect">
            <a:avLst/>
          </a:prstGeom>
          <a:noFill/>
        </p:spPr>
        <p:txBody>
          <a:bodyPr wrap="square" rtlCol="0">
            <a:spAutoFit/>
          </a:bodyPr>
          <a:lstStyle/>
          <a:p>
            <a:pPr marL="285750" indent="-285750">
              <a:buFont typeface="Arial" panose="020B0604020202020204" pitchFamily="34" charset="0"/>
              <a:buChar char="•"/>
            </a:pPr>
            <a:r>
              <a:rPr lang="en-GB" dirty="0"/>
              <a:t>N</a:t>
            </a:r>
            <a:r>
              <a:rPr lang="en-BE" dirty="0"/>
              <a:t>o or very little fragmentation</a:t>
            </a:r>
            <a:br>
              <a:rPr lang="en-BE" dirty="0"/>
            </a:br>
            <a:endParaRPr lang="en-BE" dirty="0"/>
          </a:p>
          <a:p>
            <a:pPr marL="285750" indent="-285750">
              <a:buFont typeface="Arial" panose="020B0604020202020204" pitchFamily="34" charset="0"/>
              <a:buChar char="•"/>
            </a:pPr>
            <a:r>
              <a:rPr lang="en-GB" dirty="0"/>
              <a:t>I</a:t>
            </a:r>
            <a:r>
              <a:rPr lang="en-BE" dirty="0"/>
              <a:t>nput quality is even more important</a:t>
            </a:r>
            <a:br>
              <a:rPr lang="en-BE" dirty="0"/>
            </a:br>
            <a:endParaRPr lang="en-BE" dirty="0"/>
          </a:p>
          <a:p>
            <a:pPr marL="285750" indent="-285750">
              <a:buFont typeface="Arial" panose="020B0604020202020204" pitchFamily="34" charset="0"/>
              <a:buChar char="•"/>
            </a:pPr>
            <a:r>
              <a:rPr lang="en-GB" dirty="0"/>
              <a:t>V</a:t>
            </a:r>
            <a:r>
              <a:rPr lang="en-BE" dirty="0"/>
              <a:t>arious library prep methods</a:t>
            </a:r>
          </a:p>
          <a:p>
            <a:endParaRPr lang="en-BE" dirty="0"/>
          </a:p>
          <a:p>
            <a:endParaRPr lang="en-BE" dirty="0"/>
          </a:p>
        </p:txBody>
      </p:sp>
      <p:pic>
        <p:nvPicPr>
          <p:cNvPr id="8" name="Picture 2" descr="Nanopore DNA Sequencing GIF | Gfycat">
            <a:extLst>
              <a:ext uri="{FF2B5EF4-FFF2-40B4-BE49-F238E27FC236}">
                <a16:creationId xmlns:a16="http://schemas.microsoft.com/office/drawing/2014/main" id="{32B39E9A-621E-7CB0-0ED0-618CB39F83A2}"/>
              </a:ext>
            </a:extLst>
          </p:cNvPr>
          <p:cNvPicPr>
            <a:picLocks noChangeAspect="1" noChangeArrowheads="1" noCrop="1"/>
          </p:cNvPicPr>
          <p:nvPr/>
        </p:nvPicPr>
        <p:blipFill>
          <a:blip r:embed="rId4" cstate="email">
            <a:extLst>
              <a:ext uri="{28A0092B-C50C-407E-A947-70E740481C1C}">
                <a14:useLocalDpi xmlns:a14="http://schemas.microsoft.com/office/drawing/2010/main"/>
              </a:ext>
            </a:extLst>
          </a:blip>
          <a:srcRect/>
          <a:stretch>
            <a:fillRect/>
          </a:stretch>
        </p:blipFill>
        <p:spPr bwMode="auto">
          <a:xfrm>
            <a:off x="6267919" y="1573765"/>
            <a:ext cx="4838335" cy="272474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B09D3DB6-28EF-5423-7407-940BE09CDF70}"/>
              </a:ext>
            </a:extLst>
          </p:cNvPr>
          <p:cNvPicPr>
            <a:picLocks noChangeAspect="1"/>
          </p:cNvPicPr>
          <p:nvPr/>
        </p:nvPicPr>
        <p:blipFill rotWithShape="1">
          <a:blip r:embed="rId5" cstate="email">
            <a:extLst>
              <a:ext uri="{28A0092B-C50C-407E-A947-70E740481C1C}">
                <a14:useLocalDpi xmlns:a14="http://schemas.microsoft.com/office/drawing/2010/main"/>
              </a:ext>
            </a:extLst>
          </a:blip>
          <a:srcRect/>
          <a:stretch/>
        </p:blipFill>
        <p:spPr>
          <a:xfrm>
            <a:off x="5874746" y="4872283"/>
            <a:ext cx="5194932" cy="1257742"/>
          </a:xfrm>
          <a:prstGeom prst="rect">
            <a:avLst/>
          </a:prstGeom>
        </p:spPr>
      </p:pic>
    </p:spTree>
    <p:extLst>
      <p:ext uri="{BB962C8B-B14F-4D97-AF65-F5344CB8AC3E}">
        <p14:creationId xmlns:p14="http://schemas.microsoft.com/office/powerpoint/2010/main" val="7497010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4"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11" name="Rounded Rectangle 10">
            <a:extLst>
              <a:ext uri="{FF2B5EF4-FFF2-40B4-BE49-F238E27FC236}">
                <a16:creationId xmlns:a16="http://schemas.microsoft.com/office/drawing/2014/main" id="{B808DC53-FD52-B544-B0DA-8D37773D036B}"/>
              </a:ext>
            </a:extLst>
          </p:cNvPr>
          <p:cNvSpPr/>
          <p:nvPr/>
        </p:nvSpPr>
        <p:spPr>
          <a:xfrm>
            <a:off x="560522" y="1735810"/>
            <a:ext cx="1895962" cy="90665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DNA</a:t>
            </a:r>
          </a:p>
        </p:txBody>
      </p:sp>
      <p:sp>
        <p:nvSpPr>
          <p:cNvPr id="18" name="Rounded Rectangle 17">
            <a:extLst>
              <a:ext uri="{FF2B5EF4-FFF2-40B4-BE49-F238E27FC236}">
                <a16:creationId xmlns:a16="http://schemas.microsoft.com/office/drawing/2014/main" id="{C1F14E10-C67B-C144-B1CC-FF6F6E50B039}"/>
              </a:ext>
            </a:extLst>
          </p:cNvPr>
          <p:cNvSpPr/>
          <p:nvPr/>
        </p:nvSpPr>
        <p:spPr>
          <a:xfrm>
            <a:off x="2464231" y="960896"/>
            <a:ext cx="9051010" cy="56382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2" name="TextBox 11">
            <a:extLst>
              <a:ext uri="{FF2B5EF4-FFF2-40B4-BE49-F238E27FC236}">
                <a16:creationId xmlns:a16="http://schemas.microsoft.com/office/drawing/2014/main" id="{C159C82C-1853-0140-8D64-9C4353F1BB3E}"/>
              </a:ext>
            </a:extLst>
          </p:cNvPr>
          <p:cNvSpPr txBox="1"/>
          <p:nvPr/>
        </p:nvSpPr>
        <p:spPr>
          <a:xfrm>
            <a:off x="1968501" y="-1684"/>
            <a:ext cx="8598836" cy="707886"/>
          </a:xfrm>
          <a:prstGeom prst="rect">
            <a:avLst/>
          </a:prstGeom>
          <a:noFill/>
        </p:spPr>
        <p:txBody>
          <a:bodyPr wrap="square" rtlCol="0">
            <a:spAutoFit/>
          </a:bodyPr>
          <a:lstStyle/>
          <a:p>
            <a:pPr algn="ctr"/>
            <a:r>
              <a:rPr lang="en-US" sz="4000" dirty="0"/>
              <a:t>DNA Library prep</a:t>
            </a:r>
            <a:endParaRPr lang="en-BE" sz="4000" dirty="0"/>
          </a:p>
        </p:txBody>
      </p:sp>
      <p:sp>
        <p:nvSpPr>
          <p:cNvPr id="2" name="TextBox 1">
            <a:extLst>
              <a:ext uri="{FF2B5EF4-FFF2-40B4-BE49-F238E27FC236}">
                <a16:creationId xmlns:a16="http://schemas.microsoft.com/office/drawing/2014/main" id="{9D26E232-CA78-1CCF-8E2D-052836233AB8}"/>
              </a:ext>
            </a:extLst>
          </p:cNvPr>
          <p:cNvSpPr txBox="1"/>
          <p:nvPr/>
        </p:nvSpPr>
        <p:spPr>
          <a:xfrm>
            <a:off x="698657" y="2818112"/>
            <a:ext cx="1609344" cy="923330"/>
          </a:xfrm>
          <a:prstGeom prst="rect">
            <a:avLst/>
          </a:prstGeom>
          <a:noFill/>
        </p:spPr>
        <p:txBody>
          <a:bodyPr wrap="square" rtlCol="0">
            <a:spAutoFit/>
          </a:bodyPr>
          <a:lstStyle/>
          <a:p>
            <a:pPr algn="ctr"/>
            <a:r>
              <a:rPr lang="en-US" dirty="0"/>
              <a:t>Long read methods</a:t>
            </a:r>
          </a:p>
          <a:p>
            <a:pPr algn="ctr"/>
            <a:r>
              <a:rPr lang="en-US" dirty="0"/>
              <a:t>(ONT/</a:t>
            </a:r>
            <a:r>
              <a:rPr lang="en-US" dirty="0" err="1"/>
              <a:t>Pacbio</a:t>
            </a:r>
            <a:r>
              <a:rPr lang="en-US" dirty="0"/>
              <a:t>)</a:t>
            </a:r>
            <a:endParaRPr lang="en-BE" dirty="0"/>
          </a:p>
        </p:txBody>
      </p:sp>
      <p:sp>
        <p:nvSpPr>
          <p:cNvPr id="3" name="TextBox 2">
            <a:extLst>
              <a:ext uri="{FF2B5EF4-FFF2-40B4-BE49-F238E27FC236}">
                <a16:creationId xmlns:a16="http://schemas.microsoft.com/office/drawing/2014/main" id="{C9C58B85-2E1C-EA5A-F63E-B192EABB1DDF}"/>
              </a:ext>
            </a:extLst>
          </p:cNvPr>
          <p:cNvSpPr txBox="1"/>
          <p:nvPr/>
        </p:nvSpPr>
        <p:spPr>
          <a:xfrm>
            <a:off x="2743200" y="1735810"/>
            <a:ext cx="3368489" cy="2308324"/>
          </a:xfrm>
          <a:prstGeom prst="rect">
            <a:avLst/>
          </a:prstGeom>
          <a:noFill/>
        </p:spPr>
        <p:txBody>
          <a:bodyPr wrap="square" rtlCol="0">
            <a:spAutoFit/>
          </a:bodyPr>
          <a:lstStyle/>
          <a:p>
            <a:pPr marL="285750" indent="-285750">
              <a:buFont typeface="Arial" panose="020B0604020202020204" pitchFamily="34" charset="0"/>
              <a:buChar char="•"/>
            </a:pPr>
            <a:r>
              <a:rPr lang="en-GB" dirty="0"/>
              <a:t>N</a:t>
            </a:r>
            <a:r>
              <a:rPr lang="en-BE" dirty="0"/>
              <a:t>o or very little fragmentation</a:t>
            </a:r>
            <a:br>
              <a:rPr lang="en-BE" dirty="0"/>
            </a:br>
            <a:endParaRPr lang="en-BE" dirty="0"/>
          </a:p>
          <a:p>
            <a:pPr marL="285750" indent="-285750">
              <a:buFont typeface="Arial" panose="020B0604020202020204" pitchFamily="34" charset="0"/>
              <a:buChar char="•"/>
            </a:pPr>
            <a:r>
              <a:rPr lang="en-GB" dirty="0"/>
              <a:t>I</a:t>
            </a:r>
            <a:r>
              <a:rPr lang="en-BE" dirty="0"/>
              <a:t>nput quality is even more important</a:t>
            </a:r>
            <a:br>
              <a:rPr lang="en-BE" dirty="0"/>
            </a:br>
            <a:endParaRPr lang="en-BE" dirty="0"/>
          </a:p>
          <a:p>
            <a:pPr marL="285750" indent="-285750">
              <a:buFont typeface="Arial" panose="020B0604020202020204" pitchFamily="34" charset="0"/>
              <a:buChar char="•"/>
            </a:pPr>
            <a:r>
              <a:rPr lang="en-GB" dirty="0"/>
              <a:t>V</a:t>
            </a:r>
            <a:r>
              <a:rPr lang="en-BE" dirty="0"/>
              <a:t>arious library prep methods</a:t>
            </a:r>
          </a:p>
          <a:p>
            <a:endParaRPr lang="en-BE" dirty="0"/>
          </a:p>
          <a:p>
            <a:endParaRPr lang="en-BE" dirty="0"/>
          </a:p>
        </p:txBody>
      </p:sp>
      <p:pic>
        <p:nvPicPr>
          <p:cNvPr id="7" name="Picture 7" descr="SMRT-bell">
            <a:extLst>
              <a:ext uri="{FF2B5EF4-FFF2-40B4-BE49-F238E27FC236}">
                <a16:creationId xmlns:a16="http://schemas.microsoft.com/office/drawing/2014/main" id="{E879A7B5-2525-5D90-2B71-3123D31D2E88}"/>
              </a:ext>
            </a:extLst>
          </p:cNvPr>
          <p:cNvPicPr>
            <a:picLocks noChangeAspect="1" noChangeArrowheads="1"/>
          </p:cNvPicPr>
          <p:nvPr>
            <p:custDataLst>
              <p:tags r:id="rId1"/>
            </p:custDataLst>
          </p:nvPr>
        </p:nvPicPr>
        <p:blipFill>
          <a:blip r:embed="rId5" cstate="email">
            <a:extLst>
              <a:ext uri="{BEBA8EAE-BF5A-486C-A8C5-ECC9F3942E4B}">
                <a14:imgProps xmlns:a14="http://schemas.microsoft.com/office/drawing/2010/main">
                  <a14:imgLayer r:embed="rId6">
                    <a14:imgEffect>
                      <a14:saturation sat="300000"/>
                    </a14:imgEffect>
                  </a14:imgLayer>
                </a14:imgProps>
              </a:ext>
              <a:ext uri="{28A0092B-C50C-407E-A947-70E740481C1C}">
                <a14:useLocalDpi xmlns:a14="http://schemas.microsoft.com/office/drawing/2010/main"/>
              </a:ext>
            </a:extLst>
          </a:blip>
          <a:srcRect/>
          <a:stretch>
            <a:fillRect/>
          </a:stretch>
        </p:blipFill>
        <p:spPr bwMode="auto">
          <a:xfrm>
            <a:off x="6607420" y="2007841"/>
            <a:ext cx="4360863" cy="863991"/>
          </a:xfrm>
          <a:prstGeom prst="rect">
            <a:avLst/>
          </a:prstGeom>
          <a:noFill/>
          <a:ln w="9525">
            <a:noFill/>
            <a:miter lim="800000"/>
            <a:headEnd/>
            <a:tailEnd/>
          </a:ln>
        </p:spPr>
      </p:pic>
      <p:sp>
        <p:nvSpPr>
          <p:cNvPr id="10" name="Rectangle 3">
            <a:extLst>
              <a:ext uri="{FF2B5EF4-FFF2-40B4-BE49-F238E27FC236}">
                <a16:creationId xmlns:a16="http://schemas.microsoft.com/office/drawing/2014/main" id="{EBDC9C57-9DB0-705A-5AE8-A732F0BDA209}"/>
              </a:ext>
            </a:extLst>
          </p:cNvPr>
          <p:cNvSpPr>
            <a:spLocks noChangeArrowheads="1"/>
          </p:cNvSpPr>
          <p:nvPr/>
        </p:nvSpPr>
        <p:spPr bwMode="auto">
          <a:xfrm>
            <a:off x="6736411" y="3562068"/>
            <a:ext cx="4360863" cy="1754327"/>
          </a:xfrm>
          <a:prstGeom prst="rect">
            <a:avLst/>
          </a:prstGeom>
          <a:noFill/>
          <a:ln w="9525">
            <a:noFill/>
            <a:miter lim="800000"/>
            <a:headEnd/>
            <a:tailEnd/>
          </a:ln>
        </p:spPr>
        <p:txBody>
          <a:bodyPr lIns="0">
            <a:spAutoFit/>
          </a:bodyPr>
          <a:lstStyle/>
          <a:p>
            <a:pPr marL="688975" lvl="1" indent="-231775" defTabSz="914077">
              <a:spcBef>
                <a:spcPct val="25000"/>
              </a:spcBef>
            </a:pPr>
            <a:r>
              <a:rPr lang="en-US" sz="2000" b="1" dirty="0">
                <a:solidFill>
                  <a:srgbClr val="4E4F53"/>
                </a:solidFill>
                <a:latin typeface="Arial" pitchFamily="34" charset="0"/>
                <a:ea typeface="ヒラギノ角ゴ Pro W3" pitchFamily="112" charset="-128"/>
                <a:cs typeface="Arial" pitchFamily="34" charset="0"/>
              </a:rPr>
              <a:t>Key Advantages:</a:t>
            </a:r>
          </a:p>
          <a:p>
            <a:pPr marL="688975" lvl="1" indent="-231775" defTabSz="914077">
              <a:spcBef>
                <a:spcPct val="50000"/>
              </a:spcBef>
              <a:buFontTx/>
              <a:buChar char="•"/>
            </a:pPr>
            <a:r>
              <a:rPr lang="en-US" sz="1600" dirty="0">
                <a:solidFill>
                  <a:srgbClr val="333333"/>
                </a:solidFill>
                <a:latin typeface="Arial" pitchFamily="34" charset="0"/>
                <a:ea typeface="ヒラギノ角ゴ Pro W3" pitchFamily="112" charset="-128"/>
                <a:cs typeface="Arial" pitchFamily="34" charset="0"/>
              </a:rPr>
              <a:t>Structurally linear</a:t>
            </a:r>
          </a:p>
          <a:p>
            <a:pPr marL="688975" lvl="1" indent="-231775" defTabSz="914077">
              <a:spcBef>
                <a:spcPct val="50000"/>
              </a:spcBef>
              <a:buFontTx/>
              <a:buChar char="•"/>
            </a:pPr>
            <a:r>
              <a:rPr lang="en-US" sz="1600" dirty="0">
                <a:solidFill>
                  <a:srgbClr val="333333"/>
                </a:solidFill>
                <a:latin typeface="Arial" pitchFamily="34" charset="0"/>
                <a:ea typeface="ヒラギノ角ゴ Pro W3" pitchFamily="112" charset="-128"/>
                <a:cs typeface="Arial" pitchFamily="34" charset="0"/>
              </a:rPr>
              <a:t>Topologically circular </a:t>
            </a:r>
          </a:p>
          <a:p>
            <a:pPr marL="688975" lvl="1" indent="-231775" defTabSz="914077">
              <a:spcBef>
                <a:spcPct val="50000"/>
              </a:spcBef>
              <a:buFontTx/>
              <a:buChar char="•"/>
            </a:pPr>
            <a:r>
              <a:rPr lang="en-US" sz="1600" dirty="0">
                <a:solidFill>
                  <a:srgbClr val="333333"/>
                </a:solidFill>
                <a:latin typeface="Arial" pitchFamily="34" charset="0"/>
                <a:ea typeface="ヒラギノ角ゴ Pro W3" pitchFamily="112" charset="-128"/>
                <a:cs typeface="Arial" pitchFamily="34" charset="0"/>
              </a:rPr>
              <a:t>Provides sequences of both forward and reverse strands in the same trace</a:t>
            </a:r>
          </a:p>
        </p:txBody>
      </p:sp>
    </p:spTree>
    <p:extLst>
      <p:ext uri="{BB962C8B-B14F-4D97-AF65-F5344CB8AC3E}">
        <p14:creationId xmlns:p14="http://schemas.microsoft.com/office/powerpoint/2010/main" val="5481252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B329C598-3D1F-3841-90C7-6F707EACEFA4}"/>
              </a:ext>
            </a:extLst>
          </p:cNvPr>
          <p:cNvSpPr txBox="1"/>
          <p:nvPr/>
        </p:nvSpPr>
        <p:spPr>
          <a:xfrm>
            <a:off x="6464966" y="1712777"/>
            <a:ext cx="616839" cy="369332"/>
          </a:xfrm>
          <a:prstGeom prst="rect">
            <a:avLst/>
          </a:prstGeom>
          <a:solidFill>
            <a:schemeClr val="bg1"/>
          </a:solidFill>
        </p:spPr>
        <p:txBody>
          <a:bodyPr wrap="square" rtlCol="0">
            <a:spAutoFit/>
          </a:bodyPr>
          <a:lstStyle/>
          <a:p>
            <a:pPr algn="ctr"/>
            <a:r>
              <a:rPr lang="en-BE" dirty="0"/>
              <a:t>RNA</a:t>
            </a:r>
          </a:p>
        </p:txBody>
      </p:sp>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a:extLst>
              <a:ext uri="{FF2B5EF4-FFF2-40B4-BE49-F238E27FC236}">
                <a16:creationId xmlns:a16="http://schemas.microsoft.com/office/drawing/2014/main" id="{A0CFE1AA-B15C-CE47-8E66-186D84266378}"/>
              </a:ext>
            </a:extLst>
          </p:cNvPr>
          <p:cNvSpPr/>
          <p:nvPr/>
        </p:nvSpPr>
        <p:spPr>
          <a:xfrm>
            <a:off x="560522" y="3429000"/>
            <a:ext cx="1895962" cy="90665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RNA</a:t>
            </a:r>
          </a:p>
        </p:txBody>
      </p:sp>
      <p:sp>
        <p:nvSpPr>
          <p:cNvPr id="8" name="Rounded Rectangle 7">
            <a:extLst>
              <a:ext uri="{FF2B5EF4-FFF2-40B4-BE49-F238E27FC236}">
                <a16:creationId xmlns:a16="http://schemas.microsoft.com/office/drawing/2014/main" id="{077A5FBF-7B24-2441-B7CD-CD5F3836C5B4}"/>
              </a:ext>
            </a:extLst>
          </p:cNvPr>
          <p:cNvSpPr/>
          <p:nvPr/>
        </p:nvSpPr>
        <p:spPr>
          <a:xfrm>
            <a:off x="2464231" y="960896"/>
            <a:ext cx="9051010" cy="56382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10" name="Picture 9" descr="A picture containing chart&#10;&#10;Description automatically generated">
            <a:extLst>
              <a:ext uri="{FF2B5EF4-FFF2-40B4-BE49-F238E27FC236}">
                <a16:creationId xmlns:a16="http://schemas.microsoft.com/office/drawing/2014/main" id="{8400DBE4-26F9-7943-976C-D80F90C8363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884555" y="2183096"/>
            <a:ext cx="4421712" cy="1409214"/>
          </a:xfrm>
          <a:prstGeom prst="rect">
            <a:avLst/>
          </a:prstGeom>
        </p:spPr>
      </p:pic>
      <p:pic>
        <p:nvPicPr>
          <p:cNvPr id="11" name="Picture 10" descr="Chart, waterfall chart&#10;&#10;Description automatically generated">
            <a:extLst>
              <a:ext uri="{FF2B5EF4-FFF2-40B4-BE49-F238E27FC236}">
                <a16:creationId xmlns:a16="http://schemas.microsoft.com/office/drawing/2014/main" id="{996EABFE-E88E-0C4F-AC35-AFB9CF008C0C}"/>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2624057" y="2135608"/>
            <a:ext cx="3840909" cy="1598127"/>
          </a:xfrm>
          <a:prstGeom prst="rect">
            <a:avLst/>
          </a:prstGeom>
        </p:spPr>
      </p:pic>
      <p:pic>
        <p:nvPicPr>
          <p:cNvPr id="13" name="Afbeelding 2">
            <a:extLst>
              <a:ext uri="{FF2B5EF4-FFF2-40B4-BE49-F238E27FC236}">
                <a16:creationId xmlns:a16="http://schemas.microsoft.com/office/drawing/2014/main" id="{BBB6A338-0C0E-B94A-A90E-AA250D1D6BFD}"/>
              </a:ext>
            </a:extLst>
          </p:cNvPr>
          <p:cNvPicPr>
            <a:picLocks noChangeAspect="1"/>
          </p:cNvPicPr>
          <p:nvPr/>
        </p:nvPicPr>
        <p:blipFill rotWithShape="1">
          <a:blip r:embed="rId5" cstate="email">
            <a:extLst>
              <a:ext uri="{28A0092B-C50C-407E-A947-70E740481C1C}">
                <a14:useLocalDpi xmlns:a14="http://schemas.microsoft.com/office/drawing/2010/main"/>
              </a:ext>
            </a:extLst>
          </a:blip>
          <a:srcRect l="58293" r="-1"/>
          <a:stretch/>
        </p:blipFill>
        <p:spPr>
          <a:xfrm rot="5400000">
            <a:off x="4111037" y="3419152"/>
            <a:ext cx="1409212" cy="3953520"/>
          </a:xfrm>
          <a:prstGeom prst="rect">
            <a:avLst/>
          </a:prstGeom>
        </p:spPr>
      </p:pic>
      <p:pic>
        <p:nvPicPr>
          <p:cNvPr id="14" name="Picture 13" descr="A picture containing diagram&#10;&#10;Description automatically generated">
            <a:extLst>
              <a:ext uri="{FF2B5EF4-FFF2-40B4-BE49-F238E27FC236}">
                <a16:creationId xmlns:a16="http://schemas.microsoft.com/office/drawing/2014/main" id="{3BAAFAE4-92CA-6641-AB56-4E5AA73C59F1}"/>
              </a:ext>
            </a:extLst>
          </p:cNvPr>
          <p:cNvPicPr>
            <a:picLocks noChangeAspect="1"/>
          </p:cNvPicPr>
          <p:nvPr/>
        </p:nvPicPr>
        <p:blipFill rotWithShape="1">
          <a:blip r:embed="rId6" cstate="email">
            <a:extLst>
              <a:ext uri="{28A0092B-C50C-407E-A947-70E740481C1C}">
                <a14:useLocalDpi xmlns:a14="http://schemas.microsoft.com/office/drawing/2010/main"/>
              </a:ext>
            </a:extLst>
          </a:blip>
          <a:srcRect/>
          <a:stretch/>
        </p:blipFill>
        <p:spPr>
          <a:xfrm>
            <a:off x="7782606" y="4320336"/>
            <a:ext cx="2784730" cy="2032012"/>
          </a:xfrm>
          <a:prstGeom prst="rect">
            <a:avLst/>
          </a:prstGeom>
        </p:spPr>
      </p:pic>
      <p:pic>
        <p:nvPicPr>
          <p:cNvPr id="15" name="Afbeelding 4">
            <a:extLst>
              <a:ext uri="{FF2B5EF4-FFF2-40B4-BE49-F238E27FC236}">
                <a16:creationId xmlns:a16="http://schemas.microsoft.com/office/drawing/2014/main" id="{0165B956-9854-5445-ABB2-EE5006FF6014}"/>
              </a:ext>
            </a:extLst>
          </p:cNvPr>
          <p:cNvPicPr>
            <a:picLocks noChangeAspect="1"/>
          </p:cNvPicPr>
          <p:nvPr/>
        </p:nvPicPr>
        <p:blipFill rotWithShape="1">
          <a:blip r:embed="rId7" cstate="email">
            <a:extLst>
              <a:ext uri="{28A0092B-C50C-407E-A947-70E740481C1C}">
                <a14:useLocalDpi xmlns:a14="http://schemas.microsoft.com/office/drawing/2010/main"/>
              </a:ext>
            </a:extLst>
          </a:blip>
          <a:srcRect/>
          <a:stretch/>
        </p:blipFill>
        <p:spPr>
          <a:xfrm>
            <a:off x="6408660" y="993921"/>
            <a:ext cx="767487" cy="730702"/>
          </a:xfrm>
          <a:prstGeom prst="rect">
            <a:avLst/>
          </a:prstGeom>
        </p:spPr>
      </p:pic>
      <p:sp>
        <p:nvSpPr>
          <p:cNvPr id="17" name="TextBox 16">
            <a:extLst>
              <a:ext uri="{FF2B5EF4-FFF2-40B4-BE49-F238E27FC236}">
                <a16:creationId xmlns:a16="http://schemas.microsoft.com/office/drawing/2014/main" id="{617A378B-3CCA-9045-8D0C-043CB3D0861C}"/>
              </a:ext>
            </a:extLst>
          </p:cNvPr>
          <p:cNvSpPr txBox="1"/>
          <p:nvPr/>
        </p:nvSpPr>
        <p:spPr>
          <a:xfrm>
            <a:off x="1968501" y="-1684"/>
            <a:ext cx="8598836" cy="707886"/>
          </a:xfrm>
          <a:prstGeom prst="rect">
            <a:avLst/>
          </a:prstGeom>
          <a:noFill/>
        </p:spPr>
        <p:txBody>
          <a:bodyPr wrap="square" rtlCol="0">
            <a:spAutoFit/>
          </a:bodyPr>
          <a:lstStyle/>
          <a:p>
            <a:pPr algn="ctr"/>
            <a:r>
              <a:rPr lang="en-US" sz="4000" dirty="0"/>
              <a:t>RNA Library prep</a:t>
            </a:r>
            <a:endParaRPr lang="en-BE" sz="4000" dirty="0"/>
          </a:p>
        </p:txBody>
      </p:sp>
      <p:sp>
        <p:nvSpPr>
          <p:cNvPr id="18" name="TextBox 17">
            <a:extLst>
              <a:ext uri="{FF2B5EF4-FFF2-40B4-BE49-F238E27FC236}">
                <a16:creationId xmlns:a16="http://schemas.microsoft.com/office/drawing/2014/main" id="{121E86D2-DE4C-954D-83D6-7FAD1AF53BBD}"/>
              </a:ext>
            </a:extLst>
          </p:cNvPr>
          <p:cNvSpPr txBox="1"/>
          <p:nvPr/>
        </p:nvSpPr>
        <p:spPr>
          <a:xfrm>
            <a:off x="6879211" y="5069299"/>
            <a:ext cx="774289" cy="369332"/>
          </a:xfrm>
          <a:prstGeom prst="rect">
            <a:avLst/>
          </a:prstGeom>
          <a:solidFill>
            <a:schemeClr val="bg1"/>
          </a:solidFill>
        </p:spPr>
        <p:txBody>
          <a:bodyPr wrap="square" rtlCol="0">
            <a:spAutoFit/>
          </a:bodyPr>
          <a:lstStyle/>
          <a:p>
            <a:pPr algn="ctr"/>
            <a:r>
              <a:rPr lang="en-BE" dirty="0"/>
              <a:t>+</a:t>
            </a:r>
          </a:p>
        </p:txBody>
      </p:sp>
      <p:sp>
        <p:nvSpPr>
          <p:cNvPr id="2" name="Arc 1">
            <a:extLst>
              <a:ext uri="{FF2B5EF4-FFF2-40B4-BE49-F238E27FC236}">
                <a16:creationId xmlns:a16="http://schemas.microsoft.com/office/drawing/2014/main" id="{A3D13547-F724-264D-994A-A308A93592B6}"/>
              </a:ext>
            </a:extLst>
          </p:cNvPr>
          <p:cNvSpPr/>
          <p:nvPr/>
        </p:nvSpPr>
        <p:spPr>
          <a:xfrm>
            <a:off x="7218709" y="1419369"/>
            <a:ext cx="871406" cy="694361"/>
          </a:xfrm>
          <a:prstGeom prst="arc">
            <a:avLst>
              <a:gd name="adj1" fmla="val 16200000"/>
              <a:gd name="adj2" fmla="val 352683"/>
            </a:avLst>
          </a:prstGeom>
          <a:ln>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BE"/>
          </a:p>
        </p:txBody>
      </p:sp>
      <p:sp>
        <p:nvSpPr>
          <p:cNvPr id="19" name="Arc 18">
            <a:extLst>
              <a:ext uri="{FF2B5EF4-FFF2-40B4-BE49-F238E27FC236}">
                <a16:creationId xmlns:a16="http://schemas.microsoft.com/office/drawing/2014/main" id="{4A05AB8B-4C20-5140-BA76-AB864A60AE70}"/>
              </a:ext>
            </a:extLst>
          </p:cNvPr>
          <p:cNvSpPr/>
          <p:nvPr/>
        </p:nvSpPr>
        <p:spPr>
          <a:xfrm flipH="1">
            <a:off x="5593560" y="1419368"/>
            <a:ext cx="871406" cy="694361"/>
          </a:xfrm>
          <a:prstGeom prst="arc">
            <a:avLst>
              <a:gd name="adj1" fmla="val 16200000"/>
              <a:gd name="adj2" fmla="val 352683"/>
            </a:avLst>
          </a:prstGeom>
          <a:ln>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BE"/>
          </a:p>
        </p:txBody>
      </p:sp>
      <p:cxnSp>
        <p:nvCxnSpPr>
          <p:cNvPr id="20" name="Straight Arrow Connector 19">
            <a:extLst>
              <a:ext uri="{FF2B5EF4-FFF2-40B4-BE49-F238E27FC236}">
                <a16:creationId xmlns:a16="http://schemas.microsoft.com/office/drawing/2014/main" id="{87EF2D56-465F-C744-95DF-5D7291C2332D}"/>
              </a:ext>
            </a:extLst>
          </p:cNvPr>
          <p:cNvCxnSpPr/>
          <p:nvPr/>
        </p:nvCxnSpPr>
        <p:spPr>
          <a:xfrm>
            <a:off x="6773385" y="3693297"/>
            <a:ext cx="0" cy="460697"/>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56259AE6-3278-4D54-3451-C0C2D6A4A467}"/>
              </a:ext>
            </a:extLst>
          </p:cNvPr>
          <p:cNvSpPr txBox="1"/>
          <p:nvPr/>
        </p:nvSpPr>
        <p:spPr>
          <a:xfrm>
            <a:off x="676759" y="4472582"/>
            <a:ext cx="1609344" cy="923330"/>
          </a:xfrm>
          <a:prstGeom prst="rect">
            <a:avLst/>
          </a:prstGeom>
          <a:noFill/>
        </p:spPr>
        <p:txBody>
          <a:bodyPr wrap="square" rtlCol="0">
            <a:spAutoFit/>
          </a:bodyPr>
          <a:lstStyle/>
          <a:p>
            <a:pPr algn="ctr"/>
            <a:r>
              <a:rPr lang="en-GB" dirty="0"/>
              <a:t>S</a:t>
            </a:r>
            <a:r>
              <a:rPr lang="en-BE" dirty="0"/>
              <a:t>hort read methods (Illumina)</a:t>
            </a:r>
          </a:p>
        </p:txBody>
      </p:sp>
    </p:spTree>
    <p:extLst>
      <p:ext uri="{BB962C8B-B14F-4D97-AF65-F5344CB8AC3E}">
        <p14:creationId xmlns:p14="http://schemas.microsoft.com/office/powerpoint/2010/main" val="37137371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a:extLst>
              <a:ext uri="{FF2B5EF4-FFF2-40B4-BE49-F238E27FC236}">
                <a16:creationId xmlns:a16="http://schemas.microsoft.com/office/drawing/2014/main" id="{A0CFE1AA-B15C-CE47-8E66-186D84266378}"/>
              </a:ext>
            </a:extLst>
          </p:cNvPr>
          <p:cNvSpPr/>
          <p:nvPr/>
        </p:nvSpPr>
        <p:spPr>
          <a:xfrm>
            <a:off x="560522" y="3429000"/>
            <a:ext cx="1895962" cy="90665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RNA</a:t>
            </a:r>
          </a:p>
        </p:txBody>
      </p:sp>
      <p:sp>
        <p:nvSpPr>
          <p:cNvPr id="8" name="Rounded Rectangle 7">
            <a:extLst>
              <a:ext uri="{FF2B5EF4-FFF2-40B4-BE49-F238E27FC236}">
                <a16:creationId xmlns:a16="http://schemas.microsoft.com/office/drawing/2014/main" id="{077A5FBF-7B24-2441-B7CD-CD5F3836C5B4}"/>
              </a:ext>
            </a:extLst>
          </p:cNvPr>
          <p:cNvSpPr/>
          <p:nvPr/>
        </p:nvSpPr>
        <p:spPr>
          <a:xfrm>
            <a:off x="2464231" y="960896"/>
            <a:ext cx="9051010" cy="56382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7" name="TextBox 16">
            <a:extLst>
              <a:ext uri="{FF2B5EF4-FFF2-40B4-BE49-F238E27FC236}">
                <a16:creationId xmlns:a16="http://schemas.microsoft.com/office/drawing/2014/main" id="{617A378B-3CCA-9045-8D0C-043CB3D0861C}"/>
              </a:ext>
            </a:extLst>
          </p:cNvPr>
          <p:cNvSpPr txBox="1"/>
          <p:nvPr/>
        </p:nvSpPr>
        <p:spPr>
          <a:xfrm>
            <a:off x="1968501" y="-1684"/>
            <a:ext cx="8598836" cy="707886"/>
          </a:xfrm>
          <a:prstGeom prst="rect">
            <a:avLst/>
          </a:prstGeom>
          <a:noFill/>
        </p:spPr>
        <p:txBody>
          <a:bodyPr wrap="square" rtlCol="0">
            <a:spAutoFit/>
          </a:bodyPr>
          <a:lstStyle/>
          <a:p>
            <a:pPr algn="ctr"/>
            <a:r>
              <a:rPr lang="en-US" sz="4000" dirty="0"/>
              <a:t>RNA Library prep</a:t>
            </a:r>
            <a:endParaRPr lang="en-BE" sz="4000" dirty="0"/>
          </a:p>
        </p:txBody>
      </p:sp>
      <p:sp>
        <p:nvSpPr>
          <p:cNvPr id="3" name="TextBox 2">
            <a:extLst>
              <a:ext uri="{FF2B5EF4-FFF2-40B4-BE49-F238E27FC236}">
                <a16:creationId xmlns:a16="http://schemas.microsoft.com/office/drawing/2014/main" id="{56259AE6-3278-4D54-3451-C0C2D6A4A467}"/>
              </a:ext>
            </a:extLst>
          </p:cNvPr>
          <p:cNvSpPr txBox="1"/>
          <p:nvPr/>
        </p:nvSpPr>
        <p:spPr>
          <a:xfrm>
            <a:off x="676759" y="4472582"/>
            <a:ext cx="1609344" cy="923330"/>
          </a:xfrm>
          <a:prstGeom prst="rect">
            <a:avLst/>
          </a:prstGeom>
          <a:noFill/>
        </p:spPr>
        <p:txBody>
          <a:bodyPr wrap="square" rtlCol="0">
            <a:spAutoFit/>
          </a:bodyPr>
          <a:lstStyle/>
          <a:p>
            <a:pPr algn="ctr"/>
            <a:r>
              <a:rPr lang="en-GB" dirty="0"/>
              <a:t>S</a:t>
            </a:r>
            <a:r>
              <a:rPr lang="en-BE" dirty="0"/>
              <a:t>hort read methods (Illumina)</a:t>
            </a:r>
          </a:p>
        </p:txBody>
      </p:sp>
      <p:graphicFrame>
        <p:nvGraphicFramePr>
          <p:cNvPr id="7" name="Table 13">
            <a:extLst>
              <a:ext uri="{FF2B5EF4-FFF2-40B4-BE49-F238E27FC236}">
                <a16:creationId xmlns:a16="http://schemas.microsoft.com/office/drawing/2014/main" id="{63C5DC51-A09A-275B-CFA9-E5377865804A}"/>
              </a:ext>
            </a:extLst>
          </p:cNvPr>
          <p:cNvGraphicFramePr>
            <a:graphicFrameLocks noGrp="1"/>
          </p:cNvGraphicFramePr>
          <p:nvPr>
            <p:extLst>
              <p:ext uri="{D42A27DB-BD31-4B8C-83A1-F6EECF244321}">
                <p14:modId xmlns:p14="http://schemas.microsoft.com/office/powerpoint/2010/main" val="394178535"/>
              </p:ext>
            </p:extLst>
          </p:nvPr>
        </p:nvGraphicFramePr>
        <p:xfrm>
          <a:off x="2756532" y="1433116"/>
          <a:ext cx="8430632" cy="4768498"/>
        </p:xfrm>
        <a:graphic>
          <a:graphicData uri="http://schemas.openxmlformats.org/drawingml/2006/table">
            <a:tbl>
              <a:tblPr firstRow="1" firstCol="1" bandRow="1">
                <a:tableStyleId>{EB344D84-9AFB-497E-A393-DC336BA19D2E}</a:tableStyleId>
              </a:tblPr>
              <a:tblGrid>
                <a:gridCol w="1908361">
                  <a:extLst>
                    <a:ext uri="{9D8B030D-6E8A-4147-A177-3AD203B41FA5}">
                      <a16:colId xmlns:a16="http://schemas.microsoft.com/office/drawing/2014/main" val="3643845079"/>
                    </a:ext>
                  </a:extLst>
                </a:gridCol>
                <a:gridCol w="1273224">
                  <a:extLst>
                    <a:ext uri="{9D8B030D-6E8A-4147-A177-3AD203B41FA5}">
                      <a16:colId xmlns:a16="http://schemas.microsoft.com/office/drawing/2014/main" val="1993197171"/>
                    </a:ext>
                  </a:extLst>
                </a:gridCol>
                <a:gridCol w="1753687">
                  <a:extLst>
                    <a:ext uri="{9D8B030D-6E8A-4147-A177-3AD203B41FA5}">
                      <a16:colId xmlns:a16="http://schemas.microsoft.com/office/drawing/2014/main" val="4125181763"/>
                    </a:ext>
                  </a:extLst>
                </a:gridCol>
                <a:gridCol w="900866">
                  <a:extLst>
                    <a:ext uri="{9D8B030D-6E8A-4147-A177-3AD203B41FA5}">
                      <a16:colId xmlns:a16="http://schemas.microsoft.com/office/drawing/2014/main" val="636923890"/>
                    </a:ext>
                  </a:extLst>
                </a:gridCol>
                <a:gridCol w="1297247">
                  <a:extLst>
                    <a:ext uri="{9D8B030D-6E8A-4147-A177-3AD203B41FA5}">
                      <a16:colId xmlns:a16="http://schemas.microsoft.com/office/drawing/2014/main" val="2099102454"/>
                    </a:ext>
                  </a:extLst>
                </a:gridCol>
                <a:gridCol w="1297247">
                  <a:extLst>
                    <a:ext uri="{9D8B030D-6E8A-4147-A177-3AD203B41FA5}">
                      <a16:colId xmlns:a16="http://schemas.microsoft.com/office/drawing/2014/main" val="466908990"/>
                    </a:ext>
                  </a:extLst>
                </a:gridCol>
              </a:tblGrid>
              <a:tr h="806201">
                <a:tc>
                  <a:txBody>
                    <a:bodyPr/>
                    <a:lstStyle/>
                    <a:p>
                      <a:endParaRPr lang="en-BE" dirty="0"/>
                    </a:p>
                  </a:txBody>
                  <a:tcPr>
                    <a:lnL>
                      <a:noFill/>
                    </a:lnL>
                    <a:lnR w="28575" cap="flat" cmpd="sng" algn="ctr">
                      <a:solidFill>
                        <a:schemeClr val="tx1"/>
                      </a:solidFill>
                      <a:prstDash val="solid"/>
                      <a:round/>
                      <a:headEnd type="none" w="med" len="med"/>
                      <a:tailEnd type="none" w="med" len="med"/>
                    </a:lnR>
                    <a:lnT w="254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GB" b="0" dirty="0">
                          <a:solidFill>
                            <a:schemeClr val="tx1"/>
                          </a:solidFill>
                        </a:rPr>
                        <a:t>D</a:t>
                      </a:r>
                      <a:r>
                        <a:rPr lang="en-BE" b="0" dirty="0">
                          <a:solidFill>
                            <a:schemeClr val="tx1"/>
                          </a:solidFill>
                        </a:rPr>
                        <a:t>ifferential expression</a:t>
                      </a:r>
                    </a:p>
                  </a:txBody>
                  <a:tcPr anchor="ctr">
                    <a:lnL w="28575" cap="flat" cmpd="sng" algn="ctr">
                      <a:solidFill>
                        <a:schemeClr val="tx1"/>
                      </a:solidFill>
                      <a:prstDash val="solid"/>
                      <a:round/>
                      <a:headEnd type="none" w="med" len="med"/>
                      <a:tailEnd type="none" w="med" len="med"/>
                    </a:lnL>
                    <a:lnR>
                      <a:noFill/>
                    </a:lnR>
                    <a:lnT w="254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GB" b="0" dirty="0">
                          <a:solidFill>
                            <a:schemeClr val="tx1"/>
                          </a:solidFill>
                        </a:rPr>
                        <a:t>Whole transcript, fusion, isoforms</a:t>
                      </a:r>
                      <a:endParaRPr lang="en-BE" b="0" dirty="0">
                        <a:solidFill>
                          <a:schemeClr val="tx1"/>
                        </a:solidFill>
                      </a:endParaRPr>
                    </a:p>
                  </a:txBody>
                  <a:tcPr anchor="ctr">
                    <a:lnL>
                      <a:noFill/>
                    </a:lnL>
                    <a:lnR>
                      <a:noFill/>
                    </a:lnR>
                    <a:lnT w="254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GB" b="0" dirty="0">
                          <a:solidFill>
                            <a:schemeClr val="tx1"/>
                          </a:solidFill>
                        </a:rPr>
                        <a:t>S</a:t>
                      </a:r>
                      <a:r>
                        <a:rPr lang="en-BE" b="0" dirty="0">
                          <a:solidFill>
                            <a:schemeClr val="tx1"/>
                          </a:solidFill>
                        </a:rPr>
                        <a:t>mall RNA</a:t>
                      </a:r>
                    </a:p>
                  </a:txBody>
                  <a:tcPr anchor="ctr">
                    <a:lnL>
                      <a:noFill/>
                    </a:lnL>
                    <a:lnR>
                      <a:noFill/>
                    </a:lnR>
                    <a:lnT w="254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GB" b="0" dirty="0">
                          <a:solidFill>
                            <a:schemeClr val="tx1"/>
                          </a:solidFill>
                        </a:rPr>
                        <a:t>I</a:t>
                      </a:r>
                      <a:r>
                        <a:rPr lang="en-BE" b="0" dirty="0">
                          <a:solidFill>
                            <a:schemeClr val="tx1"/>
                          </a:solidFill>
                        </a:rPr>
                        <a:t>llumina compatible</a:t>
                      </a:r>
                    </a:p>
                  </a:txBody>
                  <a:tcPr anchor="ctr">
                    <a:lnL>
                      <a:noFill/>
                    </a:lnL>
                    <a:lnR>
                      <a:noFill/>
                    </a:lnR>
                    <a:lnT w="254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GB" b="0" dirty="0">
                          <a:solidFill>
                            <a:schemeClr val="tx1"/>
                          </a:solidFill>
                        </a:rPr>
                        <a:t>S</a:t>
                      </a:r>
                      <a:r>
                        <a:rPr lang="en-BE" b="0" dirty="0">
                          <a:solidFill>
                            <a:schemeClr val="tx1"/>
                          </a:solidFill>
                        </a:rPr>
                        <a:t>ample QC</a:t>
                      </a:r>
                    </a:p>
                  </a:txBody>
                  <a:tcPr anchor="ctr">
                    <a:lnL>
                      <a:noFill/>
                    </a:lnL>
                    <a:lnR>
                      <a:noFill/>
                    </a:lnR>
                    <a:lnT w="254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extLst>
                  <a:ext uri="{0D108BD9-81ED-4DB2-BD59-A6C34878D82A}">
                    <a16:rowId xmlns:a16="http://schemas.microsoft.com/office/drawing/2014/main" val="194862164"/>
                  </a:ext>
                </a:extLst>
              </a:tr>
              <a:tr h="692609">
                <a:tc>
                  <a:txBody>
                    <a:bodyPr/>
                    <a:lstStyle/>
                    <a:p>
                      <a:pPr algn="ctr"/>
                      <a:r>
                        <a:rPr lang="en-BE" b="0" dirty="0">
                          <a:solidFill>
                            <a:schemeClr val="tx1"/>
                          </a:solidFill>
                        </a:rPr>
                        <a:t>Lexogen QuantSeq 3’ mRNA</a:t>
                      </a:r>
                    </a:p>
                  </a:txBody>
                  <a:tcPr anchor="ctr">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solidFill>
                      <a:srgbClr val="000000">
                        <a:alpha val="0"/>
                      </a:srgbClr>
                    </a:solidFill>
                  </a:tcPr>
                </a:tc>
                <a:tc>
                  <a:txBody>
                    <a:bodyPr/>
                    <a:lstStyle/>
                    <a:p>
                      <a:pPr marL="0" indent="0" algn="ctr">
                        <a:buFont typeface="Wingdings" pitchFamily="2" charset="2"/>
                        <a:buNone/>
                      </a:pPr>
                      <a:r>
                        <a:rPr lang="en-BE" dirty="0"/>
                        <a:t>✔️</a:t>
                      </a:r>
                    </a:p>
                  </a:txBody>
                  <a:tcPr anchor="ctr">
                    <a:lnL w="28575" cap="flat" cmpd="sng" algn="ctr">
                      <a:solidFill>
                        <a:schemeClr val="tx1"/>
                      </a:solidFill>
                      <a:prstDash val="solid"/>
                      <a:round/>
                      <a:headEnd type="none" w="med" len="med"/>
                      <a:tailEnd type="none" w="med" len="med"/>
                    </a:lnL>
                    <a:lnT w="28575" cap="flat" cmpd="sng" algn="ctr">
                      <a:solidFill>
                        <a:schemeClr val="tx1"/>
                      </a:solidFill>
                      <a:prstDash val="solid"/>
                      <a:round/>
                      <a:headEnd type="none" w="med" len="med"/>
                      <a:tailEnd type="none" w="med" len="med"/>
                    </a:lnT>
                    <a:solidFill>
                      <a:srgbClr val="000000">
                        <a:alpha val="0"/>
                      </a:srgbClr>
                    </a:solidFill>
                  </a:tcPr>
                </a:tc>
                <a:tc>
                  <a:txBody>
                    <a:bodyPr/>
                    <a:lstStyle/>
                    <a:p>
                      <a:pPr algn="ctr"/>
                      <a:endParaRPr lang="en-BE" dirty="0"/>
                    </a:p>
                  </a:txBody>
                  <a:tcPr anchor="ctr">
                    <a:lnT w="28575" cap="flat" cmpd="sng" algn="ctr">
                      <a:solidFill>
                        <a:schemeClr val="tx1"/>
                      </a:solidFill>
                      <a:prstDash val="solid"/>
                      <a:round/>
                      <a:headEnd type="none" w="med" len="med"/>
                      <a:tailEnd type="none" w="med" len="med"/>
                    </a:lnT>
                    <a:solidFill>
                      <a:srgbClr val="000000">
                        <a:alpha val="0"/>
                      </a:srgbClr>
                    </a:solidFill>
                  </a:tcPr>
                </a:tc>
                <a:tc>
                  <a:txBody>
                    <a:bodyPr/>
                    <a:lstStyle/>
                    <a:p>
                      <a:pPr algn="ctr"/>
                      <a:endParaRPr lang="en-BE"/>
                    </a:p>
                  </a:txBody>
                  <a:tcPr anchor="ctr">
                    <a:lnT w="28575" cap="flat" cmpd="sng" algn="ctr">
                      <a:solidFill>
                        <a:schemeClr val="tx1"/>
                      </a:solidFill>
                      <a:prstDash val="solid"/>
                      <a:round/>
                      <a:headEnd type="none" w="med" len="med"/>
                      <a:tailEnd type="none" w="med" len="med"/>
                    </a:lnT>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lnT w="28575" cap="flat" cmpd="sng" algn="ctr">
                      <a:solidFill>
                        <a:schemeClr val="tx1"/>
                      </a:solidFill>
                      <a:prstDash val="solid"/>
                      <a:round/>
                      <a:headEnd type="none" w="med" len="med"/>
                      <a:tailEnd type="none" w="med" len="med"/>
                    </a:lnT>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robust</a:t>
                      </a:r>
                    </a:p>
                  </a:txBody>
                  <a:tcPr anchor="ctr">
                    <a:lnT w="28575" cap="flat" cmpd="sng" algn="ctr">
                      <a:solidFill>
                        <a:schemeClr val="tx1"/>
                      </a:solidFill>
                      <a:prstDash val="solid"/>
                      <a:round/>
                      <a:headEnd type="none" w="med" len="med"/>
                      <a:tailEnd type="none" w="med" len="med"/>
                    </a:lnT>
                    <a:solidFill>
                      <a:srgbClr val="000000">
                        <a:alpha val="0"/>
                      </a:srgbClr>
                    </a:solidFill>
                  </a:tcPr>
                </a:tc>
                <a:extLst>
                  <a:ext uri="{0D108BD9-81ED-4DB2-BD59-A6C34878D82A}">
                    <a16:rowId xmlns:a16="http://schemas.microsoft.com/office/drawing/2014/main" val="3843488035"/>
                  </a:ext>
                </a:extLst>
              </a:tr>
              <a:tr h="692609">
                <a:tc>
                  <a:txBody>
                    <a:bodyPr/>
                    <a:lstStyle/>
                    <a:p>
                      <a:pPr algn="ctr"/>
                      <a:r>
                        <a:rPr lang="en-BE" b="0" dirty="0">
                          <a:solidFill>
                            <a:schemeClr val="tx1"/>
                          </a:solidFill>
                        </a:rPr>
                        <a:t>Lexogen Small RNA seq</a:t>
                      </a:r>
                    </a:p>
                  </a:txBody>
                  <a:tcPr anchor="ctr">
                    <a:lnR w="28575" cap="flat" cmpd="sng" algn="ctr">
                      <a:solidFill>
                        <a:schemeClr val="tx1"/>
                      </a:solidFill>
                      <a:prstDash val="solid"/>
                      <a:round/>
                      <a:headEnd type="none" w="med" len="med"/>
                      <a:tailEnd type="none" w="med" len="med"/>
                    </a:lnR>
                    <a:solidFill>
                      <a:srgbClr val="D0CECE">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lnL w="28575" cap="flat" cmpd="sng" algn="ctr">
                      <a:solidFill>
                        <a:schemeClr val="tx1"/>
                      </a:solidFill>
                      <a:prstDash val="solid"/>
                      <a:round/>
                      <a:headEnd type="none" w="med" len="med"/>
                      <a:tailEnd type="none" w="med" len="med"/>
                    </a:lnL>
                    <a:solidFill>
                      <a:srgbClr val="D0CECE">
                        <a:alpha val="20000"/>
                      </a:srgbClr>
                    </a:solidFill>
                  </a:tcPr>
                </a:tc>
                <a:tc>
                  <a:txBody>
                    <a:bodyPr/>
                    <a:lstStyle/>
                    <a:p>
                      <a:pPr algn="ctr"/>
                      <a:endParaRPr lang="en-BE" dirty="0"/>
                    </a:p>
                  </a:txBody>
                  <a:tcPr anchor="ctr">
                    <a:solidFill>
                      <a:srgbClr val="D0CECE">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solidFill>
                      <a:srgbClr val="D0CECE">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solidFill>
                      <a:srgbClr val="D0CECE">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robust</a:t>
                      </a:r>
                    </a:p>
                  </a:txBody>
                  <a:tcPr anchor="ctr">
                    <a:solidFill>
                      <a:srgbClr val="D0CECE">
                        <a:alpha val="20000"/>
                      </a:srgbClr>
                    </a:solidFill>
                  </a:tcPr>
                </a:tc>
                <a:extLst>
                  <a:ext uri="{0D108BD9-81ED-4DB2-BD59-A6C34878D82A}">
                    <a16:rowId xmlns:a16="http://schemas.microsoft.com/office/drawing/2014/main" val="81716374"/>
                  </a:ext>
                </a:extLst>
              </a:tr>
              <a:tr h="692609">
                <a:tc>
                  <a:txBody>
                    <a:bodyPr/>
                    <a:lstStyle/>
                    <a:p>
                      <a:pPr algn="ctr"/>
                      <a:r>
                        <a:rPr lang="en-BE" b="0" dirty="0">
                          <a:solidFill>
                            <a:schemeClr val="tx1"/>
                          </a:solidFill>
                        </a:rPr>
                        <a:t>Illumina TruSeq stranded mRNA</a:t>
                      </a:r>
                    </a:p>
                  </a:txBody>
                  <a:tcPr anchor="ctr">
                    <a:lnR w="28575" cap="flat" cmpd="sng" algn="ctr">
                      <a:solidFill>
                        <a:schemeClr val="tx1"/>
                      </a:solidFill>
                      <a:prstDash val="solid"/>
                      <a:round/>
                      <a:headEnd type="none" w="med" len="med"/>
                      <a:tailEnd type="none" w="med" len="med"/>
                    </a:lnR>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lnL w="28575" cap="flat" cmpd="sng" algn="ctr">
                      <a:solidFill>
                        <a:schemeClr val="tx1"/>
                      </a:solidFill>
                      <a:prstDash val="solid"/>
                      <a:round/>
                      <a:headEnd type="none" w="med" len="med"/>
                      <a:tailEnd type="none" w="med" len="med"/>
                    </a:lnL>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solidFill>
                      <a:srgbClr val="000000">
                        <a:alpha val="0"/>
                      </a:srgbClr>
                    </a:solidFill>
                  </a:tcPr>
                </a:tc>
                <a:tc>
                  <a:txBody>
                    <a:bodyPr/>
                    <a:lstStyle/>
                    <a:p>
                      <a:pPr algn="ctr"/>
                      <a:endParaRPr lang="en-BE"/>
                    </a:p>
                  </a:txBody>
                  <a:tcPr anchor="ctr">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sensitive</a:t>
                      </a:r>
                    </a:p>
                  </a:txBody>
                  <a:tcPr anchor="ctr">
                    <a:solidFill>
                      <a:srgbClr val="000000">
                        <a:alpha val="0"/>
                      </a:srgbClr>
                    </a:solidFill>
                  </a:tcPr>
                </a:tc>
                <a:extLst>
                  <a:ext uri="{0D108BD9-81ED-4DB2-BD59-A6C34878D82A}">
                    <a16:rowId xmlns:a16="http://schemas.microsoft.com/office/drawing/2014/main" val="861479491"/>
                  </a:ext>
                </a:extLst>
              </a:tr>
              <a:tr h="67034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b="0" dirty="0">
                          <a:solidFill>
                            <a:schemeClr val="tx1"/>
                          </a:solidFill>
                        </a:rPr>
                        <a:t>Illumina TruSeq stranded total RNA</a:t>
                      </a:r>
                    </a:p>
                  </a:txBody>
                  <a:tcPr anchor="ctr">
                    <a:lnR w="28575" cap="flat" cmpd="sng" algn="ctr">
                      <a:solidFill>
                        <a:schemeClr val="tx1"/>
                      </a:solidFill>
                      <a:prstDash val="solid"/>
                      <a:round/>
                      <a:headEnd type="none" w="med" len="med"/>
                      <a:tailEnd type="none" w="med" len="med"/>
                    </a:lnR>
                    <a:lnB>
                      <a:noFill/>
                    </a:lnB>
                    <a:solidFill>
                      <a:srgbClr val="D0CECE">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lnL w="28575" cap="flat" cmpd="sng" algn="ctr">
                      <a:solidFill>
                        <a:schemeClr val="tx1"/>
                      </a:solidFill>
                      <a:prstDash val="solid"/>
                      <a:round/>
                      <a:headEnd type="none" w="med" len="med"/>
                      <a:tailEnd type="none" w="med" len="med"/>
                    </a:lnL>
                    <a:lnB>
                      <a:noFill/>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lnB>
                      <a:noFill/>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lnB>
                      <a:noFill/>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lnB>
                      <a:noFill/>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sensitive</a:t>
                      </a:r>
                    </a:p>
                  </a:txBody>
                  <a:tcPr anchor="ctr">
                    <a:lnB>
                      <a:noFill/>
                    </a:lnB>
                    <a:solidFill>
                      <a:srgbClr val="D0CECE">
                        <a:alpha val="17647"/>
                      </a:srgbClr>
                    </a:solidFill>
                  </a:tcPr>
                </a:tc>
                <a:extLst>
                  <a:ext uri="{0D108BD9-81ED-4DB2-BD59-A6C34878D82A}">
                    <a16:rowId xmlns:a16="http://schemas.microsoft.com/office/drawing/2014/main" val="3520117281"/>
                  </a:ext>
                </a:extLst>
              </a:tr>
              <a:tr h="546400">
                <a:tc>
                  <a:txBody>
                    <a:bodyPr/>
                    <a:lstStyle/>
                    <a:p>
                      <a:pPr algn="ctr"/>
                      <a:r>
                        <a:rPr lang="en-BE" b="0" dirty="0">
                          <a:solidFill>
                            <a:schemeClr val="tx1"/>
                          </a:solidFill>
                        </a:rPr>
                        <a:t>Bioke mRNA or total RNA seq</a:t>
                      </a:r>
                    </a:p>
                  </a:txBody>
                  <a:tcPr anchor="ctr">
                    <a:lnL>
                      <a:noFill/>
                    </a:lnL>
                    <a:lnR w="28575" cap="flat" cmpd="sng" algn="ctr">
                      <a:solidFill>
                        <a:schemeClr val="tx1"/>
                      </a:solidFill>
                      <a:prstDash val="solid"/>
                      <a:round/>
                      <a:headEnd type="none" w="med" len="med"/>
                      <a:tailEnd type="none" w="med" len="med"/>
                    </a:lnR>
                    <a:lnT>
                      <a:noFill/>
                    </a:lnT>
                    <a:lnB w="25400" cmpd="sng">
                      <a:noFill/>
                    </a:lnB>
                    <a:lnTlToBr w="12700" cmpd="sng">
                      <a:noFill/>
                      <a:prstDash val="solid"/>
                    </a:lnTlToBr>
                    <a:lnBlToTr w="12700" cmpd="sng">
                      <a:noFill/>
                      <a:prstDash val="solid"/>
                    </a:lnBlToTr>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BE" dirty="0"/>
                    </a:p>
                  </a:txBody>
                  <a:tcPr anchor="ctr">
                    <a:lnL w="28575" cap="flat" cmpd="sng" algn="ctr">
                      <a:solidFill>
                        <a:schemeClr val="tx1"/>
                      </a:solidFill>
                      <a:prstDash val="solid"/>
                      <a:round/>
                      <a:headEnd type="none" w="med" len="med"/>
                      <a:tailEnd type="none" w="med" len="med"/>
                    </a:lnL>
                    <a:lnR>
                      <a:noFill/>
                    </a:lnR>
                    <a:lnT>
                      <a:noFill/>
                    </a:lnT>
                    <a:lnB w="25400" cmpd="sng">
                      <a:noFill/>
                    </a:lnB>
                    <a:lnTlToBr w="12700" cmpd="sng">
                      <a:noFill/>
                      <a:prstDash val="solid"/>
                    </a:lnTlToBr>
                    <a:lnBlToTr w="12700" cmpd="sng">
                      <a:noFill/>
                      <a:prstDash val="solid"/>
                    </a:lnBlToTr>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BE" dirty="0"/>
                    </a:p>
                  </a:txBody>
                  <a:tcPr anchor="ctr">
                    <a:lnL>
                      <a:noFill/>
                    </a:lnL>
                    <a:lnR>
                      <a:noFill/>
                    </a:lnR>
                    <a:lnT>
                      <a:noFill/>
                    </a:lnT>
                    <a:lnB w="25400" cmpd="sng">
                      <a:noFill/>
                    </a:lnB>
                    <a:lnTlToBr w="12700" cmpd="sng">
                      <a:noFill/>
                      <a:prstDash val="solid"/>
                    </a:lnTlToBr>
                    <a:lnBlToTr w="12700" cmpd="sng">
                      <a:noFill/>
                      <a:prstDash val="solid"/>
                    </a:lnBlToTr>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p>
                      <a:pPr algn="ctr"/>
                      <a:endParaRPr lang="en-BE" dirty="0"/>
                    </a:p>
                  </a:txBody>
                  <a:tcPr anchor="ctr">
                    <a:lnL>
                      <a:noFill/>
                    </a:lnL>
                    <a:lnR>
                      <a:noFill/>
                    </a:lnR>
                    <a:lnT>
                      <a:noFill/>
                    </a:lnT>
                    <a:lnB w="25400" cmpd="sng">
                      <a:noFill/>
                    </a:lnB>
                    <a:lnTlToBr w="12700" cmpd="sng">
                      <a:noFill/>
                      <a:prstDash val="solid"/>
                    </a:lnTlToBr>
                    <a:lnBlToTr w="12700" cmpd="sng">
                      <a:noFill/>
                      <a:prstDash val="solid"/>
                    </a:lnBlToTr>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p>
                      <a:pPr algn="ctr"/>
                      <a:endParaRPr lang="en-BE" dirty="0"/>
                    </a:p>
                  </a:txBody>
                  <a:tcPr anchor="ctr">
                    <a:lnL>
                      <a:noFill/>
                    </a:lnL>
                    <a:lnR>
                      <a:noFill/>
                    </a:lnR>
                    <a:lnT>
                      <a:noFill/>
                    </a:lnT>
                    <a:lnB w="25400" cmpd="sng">
                      <a:noFill/>
                    </a:lnB>
                    <a:lnTlToBr w="12700" cmpd="sng">
                      <a:noFill/>
                      <a:prstDash val="solid"/>
                    </a:lnTlToBr>
                    <a:lnBlToTr w="12700" cmpd="sng">
                      <a:noFill/>
                      <a:prstDash val="solid"/>
                    </a:lnBlToTr>
                    <a:solidFill>
                      <a:srgbClr val="000000">
                        <a:alpha val="0"/>
                      </a:srgbClr>
                    </a:solidFill>
                  </a:tcPr>
                </a:tc>
                <a:tc>
                  <a:txBody>
                    <a:bodyPr/>
                    <a:lstStyle/>
                    <a:p>
                      <a:pPr algn="ctr"/>
                      <a:r>
                        <a:rPr lang="en-BE" dirty="0"/>
                        <a:t>robust</a:t>
                      </a:r>
                    </a:p>
                  </a:txBody>
                  <a:tcPr anchor="ctr">
                    <a:lnL>
                      <a:noFill/>
                    </a:lnL>
                    <a:lnR>
                      <a:noFill/>
                    </a:lnR>
                    <a:lnT>
                      <a:noFill/>
                    </a:lnT>
                    <a:lnB w="25400" cmpd="sng">
                      <a:noFill/>
                    </a:lnB>
                    <a:lnTlToBr w="12700" cmpd="sng">
                      <a:noFill/>
                      <a:prstDash val="solid"/>
                    </a:lnTlToBr>
                    <a:lnBlToTr w="12700" cmpd="sng">
                      <a:noFill/>
                      <a:prstDash val="solid"/>
                    </a:lnBlToTr>
                    <a:solidFill>
                      <a:srgbClr val="000000">
                        <a:alpha val="0"/>
                      </a:srgbClr>
                    </a:solidFill>
                  </a:tcPr>
                </a:tc>
                <a:extLst>
                  <a:ext uri="{0D108BD9-81ED-4DB2-BD59-A6C34878D82A}">
                    <a16:rowId xmlns:a16="http://schemas.microsoft.com/office/drawing/2014/main" val="2829808220"/>
                  </a:ext>
                </a:extLst>
              </a:tr>
            </a:tbl>
          </a:graphicData>
        </a:graphic>
      </p:graphicFrame>
    </p:spTree>
    <p:extLst>
      <p:ext uri="{BB962C8B-B14F-4D97-AF65-F5344CB8AC3E}">
        <p14:creationId xmlns:p14="http://schemas.microsoft.com/office/powerpoint/2010/main" val="3058379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raphical user interface, text, application, chat or text message&#10;&#10;Description automatically generated">
            <a:extLst>
              <a:ext uri="{FF2B5EF4-FFF2-40B4-BE49-F238E27FC236}">
                <a16:creationId xmlns:a16="http://schemas.microsoft.com/office/drawing/2014/main" id="{E9A8C86F-A048-D843-8F37-29731A07DCFE}"/>
              </a:ext>
            </a:extLst>
          </p:cNvPr>
          <p:cNvPicPr>
            <a:picLocks noChangeAspect="1"/>
          </p:cNvPicPr>
          <p:nvPr/>
        </p:nvPicPr>
        <p:blipFill>
          <a:blip r:embed="rId3"/>
          <a:stretch>
            <a:fillRect/>
          </a:stretch>
        </p:blipFill>
        <p:spPr>
          <a:xfrm>
            <a:off x="1989941" y="588032"/>
            <a:ext cx="7827797" cy="6098400"/>
          </a:xfrm>
          <a:prstGeom prst="rect">
            <a:avLst/>
          </a:prstGeom>
        </p:spPr>
      </p:pic>
      <p:sp>
        <p:nvSpPr>
          <p:cNvPr id="10" name="Triangle 9">
            <a:extLst>
              <a:ext uri="{FF2B5EF4-FFF2-40B4-BE49-F238E27FC236}">
                <a16:creationId xmlns:a16="http://schemas.microsoft.com/office/drawing/2014/main" id="{47A70C5E-EA38-E64D-BDE6-3C7BA15CCD18}"/>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dirty="0"/>
          </a:p>
        </p:txBody>
      </p:sp>
      <p:sp>
        <p:nvSpPr>
          <p:cNvPr id="11" name="Triangle 10">
            <a:extLst>
              <a:ext uri="{FF2B5EF4-FFF2-40B4-BE49-F238E27FC236}">
                <a16:creationId xmlns:a16="http://schemas.microsoft.com/office/drawing/2014/main" id="{000952A7-E357-8846-826D-F2D2A176857F}"/>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12" name="Picture 2" descr="Genomics Core Leuven">
            <a:extLst>
              <a:ext uri="{FF2B5EF4-FFF2-40B4-BE49-F238E27FC236}">
                <a16:creationId xmlns:a16="http://schemas.microsoft.com/office/drawing/2014/main" id="{15C0546D-BA44-B842-942F-49DC2DF58B05}"/>
              </a:ext>
            </a:extLst>
          </p:cNvPr>
          <p:cNvPicPr>
            <a:picLocks noChangeAspect="1" noChangeArrowheads="1"/>
          </p:cNvPicPr>
          <p:nvPr/>
        </p:nvPicPr>
        <p:blipFill rotWithShape="1">
          <a:blip r:embed="rId4">
            <a:extLst>
              <a:ext uri="{28A0092B-C50C-407E-A947-70E740481C1C}">
                <a14:useLocalDpi xmlns:a14="http://schemas.microsoft.com/office/drawing/2010/main"/>
              </a:ext>
            </a:extLst>
          </a:blip>
          <a:srcRect r="23316"/>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6011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a:extLst>
              <a:ext uri="{FF2B5EF4-FFF2-40B4-BE49-F238E27FC236}">
                <a16:creationId xmlns:a16="http://schemas.microsoft.com/office/drawing/2014/main" id="{A0CFE1AA-B15C-CE47-8E66-186D84266378}"/>
              </a:ext>
            </a:extLst>
          </p:cNvPr>
          <p:cNvSpPr/>
          <p:nvPr/>
        </p:nvSpPr>
        <p:spPr>
          <a:xfrm>
            <a:off x="560522" y="3429000"/>
            <a:ext cx="1895962" cy="90665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RNA</a:t>
            </a:r>
          </a:p>
        </p:txBody>
      </p:sp>
      <p:sp>
        <p:nvSpPr>
          <p:cNvPr id="8" name="Rounded Rectangle 7">
            <a:extLst>
              <a:ext uri="{FF2B5EF4-FFF2-40B4-BE49-F238E27FC236}">
                <a16:creationId xmlns:a16="http://schemas.microsoft.com/office/drawing/2014/main" id="{077A5FBF-7B24-2441-B7CD-CD5F3836C5B4}"/>
              </a:ext>
            </a:extLst>
          </p:cNvPr>
          <p:cNvSpPr/>
          <p:nvPr/>
        </p:nvSpPr>
        <p:spPr>
          <a:xfrm>
            <a:off x="2464231" y="960896"/>
            <a:ext cx="9051010" cy="56382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7" name="TextBox 16">
            <a:extLst>
              <a:ext uri="{FF2B5EF4-FFF2-40B4-BE49-F238E27FC236}">
                <a16:creationId xmlns:a16="http://schemas.microsoft.com/office/drawing/2014/main" id="{617A378B-3CCA-9045-8D0C-043CB3D0861C}"/>
              </a:ext>
            </a:extLst>
          </p:cNvPr>
          <p:cNvSpPr txBox="1"/>
          <p:nvPr/>
        </p:nvSpPr>
        <p:spPr>
          <a:xfrm>
            <a:off x="1968501" y="-1684"/>
            <a:ext cx="8598836" cy="707886"/>
          </a:xfrm>
          <a:prstGeom prst="rect">
            <a:avLst/>
          </a:prstGeom>
          <a:noFill/>
        </p:spPr>
        <p:txBody>
          <a:bodyPr wrap="square" rtlCol="0">
            <a:spAutoFit/>
          </a:bodyPr>
          <a:lstStyle/>
          <a:p>
            <a:pPr algn="ctr"/>
            <a:r>
              <a:rPr lang="en-US" sz="4000" dirty="0"/>
              <a:t>RNA Library prep</a:t>
            </a:r>
            <a:endParaRPr lang="en-BE" sz="4000" dirty="0"/>
          </a:p>
        </p:txBody>
      </p:sp>
      <p:graphicFrame>
        <p:nvGraphicFramePr>
          <p:cNvPr id="7" name="Table 13">
            <a:extLst>
              <a:ext uri="{FF2B5EF4-FFF2-40B4-BE49-F238E27FC236}">
                <a16:creationId xmlns:a16="http://schemas.microsoft.com/office/drawing/2014/main" id="{63C5DC51-A09A-275B-CFA9-E5377865804A}"/>
              </a:ext>
            </a:extLst>
          </p:cNvPr>
          <p:cNvGraphicFramePr>
            <a:graphicFrameLocks noGrp="1"/>
          </p:cNvGraphicFramePr>
          <p:nvPr>
            <p:extLst>
              <p:ext uri="{D42A27DB-BD31-4B8C-83A1-F6EECF244321}">
                <p14:modId xmlns:p14="http://schemas.microsoft.com/office/powerpoint/2010/main" val="3217629110"/>
              </p:ext>
            </p:extLst>
          </p:nvPr>
        </p:nvGraphicFramePr>
        <p:xfrm>
          <a:off x="2756532" y="1433116"/>
          <a:ext cx="4935272" cy="4208973"/>
        </p:xfrm>
        <a:graphic>
          <a:graphicData uri="http://schemas.openxmlformats.org/drawingml/2006/table">
            <a:tbl>
              <a:tblPr firstRow="1" firstCol="1" bandRow="1">
                <a:tableStyleId>{EB344D84-9AFB-497E-A393-DC336BA19D2E}</a:tableStyleId>
              </a:tblPr>
              <a:tblGrid>
                <a:gridCol w="1908361">
                  <a:extLst>
                    <a:ext uri="{9D8B030D-6E8A-4147-A177-3AD203B41FA5}">
                      <a16:colId xmlns:a16="http://schemas.microsoft.com/office/drawing/2014/main" val="3643845079"/>
                    </a:ext>
                  </a:extLst>
                </a:gridCol>
                <a:gridCol w="1273224">
                  <a:extLst>
                    <a:ext uri="{9D8B030D-6E8A-4147-A177-3AD203B41FA5}">
                      <a16:colId xmlns:a16="http://schemas.microsoft.com/office/drawing/2014/main" val="1993197171"/>
                    </a:ext>
                  </a:extLst>
                </a:gridCol>
                <a:gridCol w="1753687">
                  <a:extLst>
                    <a:ext uri="{9D8B030D-6E8A-4147-A177-3AD203B41FA5}">
                      <a16:colId xmlns:a16="http://schemas.microsoft.com/office/drawing/2014/main" val="4125181763"/>
                    </a:ext>
                  </a:extLst>
                </a:gridCol>
              </a:tblGrid>
              <a:tr h="806201">
                <a:tc>
                  <a:txBody>
                    <a:bodyPr/>
                    <a:lstStyle/>
                    <a:p>
                      <a:endParaRPr lang="en-BE" dirty="0"/>
                    </a:p>
                  </a:txBody>
                  <a:tcPr>
                    <a:lnL>
                      <a:noFill/>
                    </a:lnL>
                    <a:lnR w="28575" cap="flat" cmpd="sng" algn="ctr">
                      <a:solidFill>
                        <a:schemeClr val="tx1"/>
                      </a:solidFill>
                      <a:prstDash val="solid"/>
                      <a:round/>
                      <a:headEnd type="none" w="med" len="med"/>
                      <a:tailEnd type="none" w="med" len="med"/>
                    </a:lnR>
                    <a:lnT w="254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GB" b="0" dirty="0">
                          <a:solidFill>
                            <a:schemeClr val="tx1"/>
                          </a:solidFill>
                        </a:rPr>
                        <a:t>D</a:t>
                      </a:r>
                      <a:r>
                        <a:rPr lang="en-BE" b="0" dirty="0">
                          <a:solidFill>
                            <a:schemeClr val="tx1"/>
                          </a:solidFill>
                        </a:rPr>
                        <a:t>ifferential expression</a:t>
                      </a:r>
                    </a:p>
                  </a:txBody>
                  <a:tcPr anchor="ctr">
                    <a:lnL w="28575" cap="flat" cmpd="sng" algn="ctr">
                      <a:solidFill>
                        <a:schemeClr val="tx1"/>
                      </a:solidFill>
                      <a:prstDash val="solid"/>
                      <a:round/>
                      <a:headEnd type="none" w="med" len="med"/>
                      <a:tailEnd type="none" w="med" len="med"/>
                    </a:lnL>
                    <a:lnR>
                      <a:noFill/>
                    </a:lnR>
                    <a:lnT w="254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GB" b="0" dirty="0">
                          <a:solidFill>
                            <a:schemeClr val="tx1"/>
                          </a:solidFill>
                        </a:rPr>
                        <a:t>Whole transcript, fusion, isoforms</a:t>
                      </a:r>
                      <a:endParaRPr lang="en-BE" b="0" dirty="0">
                        <a:solidFill>
                          <a:schemeClr val="tx1"/>
                        </a:solidFill>
                      </a:endParaRPr>
                    </a:p>
                  </a:txBody>
                  <a:tcPr anchor="ctr">
                    <a:lnL>
                      <a:noFill/>
                    </a:lnL>
                    <a:lnR>
                      <a:noFill/>
                    </a:lnR>
                    <a:lnT w="254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extLst>
                  <a:ext uri="{0D108BD9-81ED-4DB2-BD59-A6C34878D82A}">
                    <a16:rowId xmlns:a16="http://schemas.microsoft.com/office/drawing/2014/main" val="194862164"/>
                  </a:ext>
                </a:extLst>
              </a:tr>
              <a:tr h="692609">
                <a:tc>
                  <a:txBody>
                    <a:bodyPr/>
                    <a:lstStyle/>
                    <a:p>
                      <a:pPr algn="ctr"/>
                      <a:r>
                        <a:rPr lang="en-BE" b="0" dirty="0">
                          <a:solidFill>
                            <a:schemeClr val="tx1"/>
                          </a:solidFill>
                        </a:rPr>
                        <a:t>IsoSeq Pacbio</a:t>
                      </a:r>
                    </a:p>
                  </a:txBody>
                  <a:tcPr anchor="ctr">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solidFill>
                      <a:srgbClr val="000000">
                        <a:alpha val="0"/>
                      </a:srgbClr>
                    </a:solidFill>
                  </a:tcPr>
                </a:tc>
                <a:tc>
                  <a:txBody>
                    <a:bodyPr/>
                    <a:lstStyle/>
                    <a:p>
                      <a:pPr marL="0" indent="0" algn="ctr">
                        <a:buFont typeface="Wingdings" pitchFamily="2" charset="2"/>
                        <a:buNone/>
                      </a:pPr>
                      <a:r>
                        <a:rPr lang="en-BE" dirty="0"/>
                        <a:t>(✔️)</a:t>
                      </a:r>
                    </a:p>
                  </a:txBody>
                  <a:tcPr anchor="ctr">
                    <a:lnL w="28575" cap="flat" cmpd="sng" algn="ctr">
                      <a:solidFill>
                        <a:schemeClr val="tx1"/>
                      </a:solidFill>
                      <a:prstDash val="solid"/>
                      <a:round/>
                      <a:headEnd type="none" w="med" len="med"/>
                      <a:tailEnd type="none" w="med" len="med"/>
                    </a:lnL>
                    <a:lnT w="28575" cap="flat" cmpd="sng" algn="ctr">
                      <a:solidFill>
                        <a:schemeClr val="tx1"/>
                      </a:solidFill>
                      <a:prstDash val="solid"/>
                      <a:round/>
                      <a:headEnd type="none" w="med" len="med"/>
                      <a:tailEnd type="none" w="med" len="med"/>
                    </a:lnT>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lnT w="28575" cap="flat" cmpd="sng" algn="ctr">
                      <a:solidFill>
                        <a:schemeClr val="tx1"/>
                      </a:solidFill>
                      <a:prstDash val="solid"/>
                      <a:round/>
                      <a:headEnd type="none" w="med" len="med"/>
                      <a:tailEnd type="none" w="med" len="med"/>
                    </a:lnT>
                    <a:solidFill>
                      <a:srgbClr val="000000">
                        <a:alpha val="0"/>
                      </a:srgbClr>
                    </a:solidFill>
                  </a:tcPr>
                </a:tc>
                <a:extLst>
                  <a:ext uri="{0D108BD9-81ED-4DB2-BD59-A6C34878D82A}">
                    <a16:rowId xmlns:a16="http://schemas.microsoft.com/office/drawing/2014/main" val="3843488035"/>
                  </a:ext>
                </a:extLst>
              </a:tr>
              <a:tr h="692609">
                <a:tc>
                  <a:txBody>
                    <a:bodyPr/>
                    <a:lstStyle/>
                    <a:p>
                      <a:pPr algn="ctr"/>
                      <a:r>
                        <a:rPr lang="en-BE" b="0" dirty="0">
                          <a:solidFill>
                            <a:schemeClr val="tx1"/>
                          </a:solidFill>
                        </a:rPr>
                        <a:t>Direct RNA (ONT)</a:t>
                      </a:r>
                    </a:p>
                  </a:txBody>
                  <a:tcPr anchor="ctr">
                    <a:lnR w="28575" cap="flat" cmpd="sng" algn="ctr">
                      <a:solidFill>
                        <a:schemeClr val="tx1"/>
                      </a:solidFill>
                      <a:prstDash val="solid"/>
                      <a:round/>
                      <a:headEnd type="none" w="med" len="med"/>
                      <a:tailEnd type="none" w="med" len="med"/>
                    </a:lnR>
                    <a:solidFill>
                      <a:srgbClr val="D0CECE">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lnL w="28575" cap="flat" cmpd="sng" algn="ctr">
                      <a:solidFill>
                        <a:schemeClr val="tx1"/>
                      </a:solidFill>
                      <a:prstDash val="solid"/>
                      <a:round/>
                      <a:headEnd type="none" w="med" len="med"/>
                      <a:tailEnd type="none" w="med" len="med"/>
                    </a:lnL>
                    <a:solidFill>
                      <a:srgbClr val="D0CECE">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p>
                      <a:pPr algn="ctr"/>
                      <a:endParaRPr lang="en-BE" dirty="0"/>
                    </a:p>
                  </a:txBody>
                  <a:tcPr anchor="ctr">
                    <a:solidFill>
                      <a:srgbClr val="D0CECE">
                        <a:alpha val="20000"/>
                      </a:srgbClr>
                    </a:solidFill>
                  </a:tcPr>
                </a:tc>
                <a:extLst>
                  <a:ext uri="{0D108BD9-81ED-4DB2-BD59-A6C34878D82A}">
                    <a16:rowId xmlns:a16="http://schemas.microsoft.com/office/drawing/2014/main" val="81716374"/>
                  </a:ext>
                </a:extLst>
              </a:tr>
              <a:tr h="692609">
                <a:tc>
                  <a:txBody>
                    <a:bodyPr/>
                    <a:lstStyle/>
                    <a:p>
                      <a:pPr algn="ctr"/>
                      <a:r>
                        <a:rPr lang="en-BE" b="0" dirty="0">
                          <a:solidFill>
                            <a:schemeClr val="tx1"/>
                          </a:solidFill>
                        </a:rPr>
                        <a:t>cDNA based RNA (ONT)</a:t>
                      </a:r>
                    </a:p>
                  </a:txBody>
                  <a:tcPr anchor="ctr">
                    <a:lnR w="28575" cap="flat" cmpd="sng" algn="ctr">
                      <a:solidFill>
                        <a:schemeClr val="tx1"/>
                      </a:solidFill>
                      <a:prstDash val="solid"/>
                      <a:round/>
                      <a:headEnd type="none" w="med" len="med"/>
                      <a:tailEnd type="none" w="med" len="med"/>
                    </a:lnR>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lnL w="28575" cap="flat" cmpd="sng" algn="ctr">
                      <a:solidFill>
                        <a:schemeClr val="tx1"/>
                      </a:solidFill>
                      <a:prstDash val="solid"/>
                      <a:round/>
                      <a:headEnd type="none" w="med" len="med"/>
                      <a:tailEnd type="none" w="med" len="med"/>
                    </a:lnL>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dirty="0"/>
                        <a:t>✔️</a:t>
                      </a:r>
                    </a:p>
                  </a:txBody>
                  <a:tcPr anchor="ctr">
                    <a:solidFill>
                      <a:srgbClr val="000000">
                        <a:alpha val="0"/>
                      </a:srgbClr>
                    </a:solidFill>
                  </a:tcPr>
                </a:tc>
                <a:extLst>
                  <a:ext uri="{0D108BD9-81ED-4DB2-BD59-A6C34878D82A}">
                    <a16:rowId xmlns:a16="http://schemas.microsoft.com/office/drawing/2014/main" val="861479491"/>
                  </a:ext>
                </a:extLst>
              </a:tr>
              <a:tr h="67034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BE" b="0" dirty="0">
                        <a:solidFill>
                          <a:schemeClr val="tx1"/>
                        </a:solidFill>
                      </a:endParaRPr>
                    </a:p>
                  </a:txBody>
                  <a:tcPr anchor="ctr">
                    <a:lnR w="28575" cap="flat" cmpd="sng" algn="ctr">
                      <a:solidFill>
                        <a:schemeClr val="tx1"/>
                      </a:solidFill>
                      <a:prstDash val="solid"/>
                      <a:round/>
                      <a:headEnd type="none" w="med" len="med"/>
                      <a:tailEnd type="none" w="med" len="med"/>
                    </a:lnR>
                    <a:lnB>
                      <a:noFill/>
                    </a:lnB>
                    <a:solidFill>
                      <a:srgbClr val="D0CECE">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BE" dirty="0"/>
                    </a:p>
                  </a:txBody>
                  <a:tcPr anchor="ctr">
                    <a:lnL w="28575" cap="flat" cmpd="sng" algn="ctr">
                      <a:solidFill>
                        <a:schemeClr val="tx1"/>
                      </a:solidFill>
                      <a:prstDash val="solid"/>
                      <a:round/>
                      <a:headEnd type="none" w="med" len="med"/>
                      <a:tailEnd type="none" w="med" len="med"/>
                    </a:lnL>
                    <a:lnB>
                      <a:noFill/>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BE" dirty="0"/>
                    </a:p>
                  </a:txBody>
                  <a:tcPr anchor="ctr">
                    <a:lnB>
                      <a:noFill/>
                    </a:lnB>
                    <a:solidFill>
                      <a:srgbClr val="D0CECE">
                        <a:alpha val="17647"/>
                      </a:srgbClr>
                    </a:solidFill>
                  </a:tcPr>
                </a:tc>
                <a:extLst>
                  <a:ext uri="{0D108BD9-81ED-4DB2-BD59-A6C34878D82A}">
                    <a16:rowId xmlns:a16="http://schemas.microsoft.com/office/drawing/2014/main" val="3520117281"/>
                  </a:ext>
                </a:extLst>
              </a:tr>
              <a:tr h="546400">
                <a:tc>
                  <a:txBody>
                    <a:bodyPr/>
                    <a:lstStyle/>
                    <a:p>
                      <a:pPr algn="ctr"/>
                      <a:endParaRPr lang="en-BE" b="0" dirty="0">
                        <a:solidFill>
                          <a:schemeClr val="tx1"/>
                        </a:solidFill>
                      </a:endParaRPr>
                    </a:p>
                  </a:txBody>
                  <a:tcPr anchor="ctr">
                    <a:lnL>
                      <a:noFill/>
                    </a:lnL>
                    <a:lnR w="28575" cap="flat" cmpd="sng" algn="ctr">
                      <a:solidFill>
                        <a:schemeClr val="tx1"/>
                      </a:solidFill>
                      <a:prstDash val="solid"/>
                      <a:round/>
                      <a:headEnd type="none" w="med" len="med"/>
                      <a:tailEnd type="none" w="med" len="med"/>
                    </a:lnR>
                    <a:lnT>
                      <a:noFill/>
                    </a:lnT>
                    <a:lnB w="25400" cmpd="sng">
                      <a:noFill/>
                    </a:lnB>
                    <a:lnTlToBr w="12700" cmpd="sng">
                      <a:noFill/>
                      <a:prstDash val="solid"/>
                    </a:lnTlToBr>
                    <a:lnBlToTr w="12700" cmpd="sng">
                      <a:noFill/>
                      <a:prstDash val="solid"/>
                    </a:lnBlToTr>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BE" dirty="0"/>
                    </a:p>
                  </a:txBody>
                  <a:tcPr anchor="ctr">
                    <a:lnL w="28575" cap="flat" cmpd="sng" algn="ctr">
                      <a:solidFill>
                        <a:schemeClr val="tx1"/>
                      </a:solidFill>
                      <a:prstDash val="solid"/>
                      <a:round/>
                      <a:headEnd type="none" w="med" len="med"/>
                      <a:tailEnd type="none" w="med" len="med"/>
                    </a:lnL>
                    <a:lnR>
                      <a:noFill/>
                    </a:lnR>
                    <a:lnT>
                      <a:noFill/>
                    </a:lnT>
                    <a:lnB w="25400" cmpd="sng">
                      <a:noFill/>
                    </a:lnB>
                    <a:lnTlToBr w="12700" cmpd="sng">
                      <a:noFill/>
                      <a:prstDash val="solid"/>
                    </a:lnTlToBr>
                    <a:lnBlToTr w="12700" cmpd="sng">
                      <a:noFill/>
                      <a:prstDash val="solid"/>
                    </a:lnBlToTr>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BE" dirty="0"/>
                    </a:p>
                  </a:txBody>
                  <a:tcPr anchor="ctr">
                    <a:lnL>
                      <a:noFill/>
                    </a:lnL>
                    <a:lnR>
                      <a:noFill/>
                    </a:lnR>
                    <a:lnT>
                      <a:noFill/>
                    </a:lnT>
                    <a:lnB w="25400" cmpd="sng">
                      <a:noFill/>
                    </a:lnB>
                    <a:lnTlToBr w="12700" cmpd="sng">
                      <a:noFill/>
                      <a:prstDash val="solid"/>
                    </a:lnTlToBr>
                    <a:lnBlToTr w="12700" cmpd="sng">
                      <a:noFill/>
                      <a:prstDash val="solid"/>
                    </a:lnBlToTr>
                    <a:solidFill>
                      <a:srgbClr val="000000">
                        <a:alpha val="0"/>
                      </a:srgbClr>
                    </a:solidFill>
                  </a:tcPr>
                </a:tc>
                <a:extLst>
                  <a:ext uri="{0D108BD9-81ED-4DB2-BD59-A6C34878D82A}">
                    <a16:rowId xmlns:a16="http://schemas.microsoft.com/office/drawing/2014/main" val="2829808220"/>
                  </a:ext>
                </a:extLst>
              </a:tr>
            </a:tbl>
          </a:graphicData>
        </a:graphic>
      </p:graphicFrame>
      <p:sp>
        <p:nvSpPr>
          <p:cNvPr id="2" name="TextBox 1">
            <a:extLst>
              <a:ext uri="{FF2B5EF4-FFF2-40B4-BE49-F238E27FC236}">
                <a16:creationId xmlns:a16="http://schemas.microsoft.com/office/drawing/2014/main" id="{6E8F6A57-C70D-DE25-F117-695416838837}"/>
              </a:ext>
            </a:extLst>
          </p:cNvPr>
          <p:cNvSpPr txBox="1"/>
          <p:nvPr/>
        </p:nvSpPr>
        <p:spPr>
          <a:xfrm>
            <a:off x="607022" y="4476224"/>
            <a:ext cx="1609344" cy="923330"/>
          </a:xfrm>
          <a:prstGeom prst="rect">
            <a:avLst/>
          </a:prstGeom>
          <a:noFill/>
        </p:spPr>
        <p:txBody>
          <a:bodyPr wrap="square" rtlCol="0">
            <a:spAutoFit/>
          </a:bodyPr>
          <a:lstStyle/>
          <a:p>
            <a:pPr algn="ctr"/>
            <a:r>
              <a:rPr lang="en-US" dirty="0"/>
              <a:t>Long read methods</a:t>
            </a:r>
          </a:p>
          <a:p>
            <a:pPr algn="ctr"/>
            <a:r>
              <a:rPr lang="en-US" dirty="0"/>
              <a:t>(ONT/</a:t>
            </a:r>
            <a:r>
              <a:rPr lang="en-US" dirty="0" err="1"/>
              <a:t>Pacbio</a:t>
            </a:r>
            <a:r>
              <a:rPr lang="en-US" dirty="0"/>
              <a:t>)</a:t>
            </a:r>
            <a:endParaRPr lang="en-BE" dirty="0"/>
          </a:p>
        </p:txBody>
      </p:sp>
    </p:spTree>
    <p:extLst>
      <p:ext uri="{BB962C8B-B14F-4D97-AF65-F5344CB8AC3E}">
        <p14:creationId xmlns:p14="http://schemas.microsoft.com/office/powerpoint/2010/main" val="16949039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7" name="Rounded Rectangle 6">
            <a:extLst>
              <a:ext uri="{FF2B5EF4-FFF2-40B4-BE49-F238E27FC236}">
                <a16:creationId xmlns:a16="http://schemas.microsoft.com/office/drawing/2014/main" id="{26556C98-7300-2A4C-88CA-43C2F6D7CD85}"/>
              </a:ext>
            </a:extLst>
          </p:cNvPr>
          <p:cNvSpPr/>
          <p:nvPr/>
        </p:nvSpPr>
        <p:spPr>
          <a:xfrm>
            <a:off x="560522" y="5122190"/>
            <a:ext cx="1895962" cy="126000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Single cell</a:t>
            </a:r>
          </a:p>
        </p:txBody>
      </p:sp>
      <p:sp>
        <p:nvSpPr>
          <p:cNvPr id="8" name="Rounded Rectangle 7">
            <a:extLst>
              <a:ext uri="{FF2B5EF4-FFF2-40B4-BE49-F238E27FC236}">
                <a16:creationId xmlns:a16="http://schemas.microsoft.com/office/drawing/2014/main" id="{D91405E6-D854-C447-B852-CE43EB9FDE41}"/>
              </a:ext>
            </a:extLst>
          </p:cNvPr>
          <p:cNvSpPr/>
          <p:nvPr/>
        </p:nvSpPr>
        <p:spPr>
          <a:xfrm>
            <a:off x="2464231" y="960896"/>
            <a:ext cx="9051010" cy="56382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 name="TextBox 1">
            <a:extLst>
              <a:ext uri="{FF2B5EF4-FFF2-40B4-BE49-F238E27FC236}">
                <a16:creationId xmlns:a16="http://schemas.microsoft.com/office/drawing/2014/main" id="{AC5CF060-F8A0-6F42-ABB5-955F1A044798}"/>
              </a:ext>
            </a:extLst>
          </p:cNvPr>
          <p:cNvSpPr txBox="1"/>
          <p:nvPr/>
        </p:nvSpPr>
        <p:spPr>
          <a:xfrm>
            <a:off x="1604075" y="1106891"/>
            <a:ext cx="7663912" cy="369332"/>
          </a:xfrm>
          <a:prstGeom prst="rect">
            <a:avLst/>
          </a:prstGeom>
          <a:noFill/>
        </p:spPr>
        <p:txBody>
          <a:bodyPr wrap="square" rtlCol="0">
            <a:spAutoFit/>
          </a:bodyPr>
          <a:lstStyle/>
          <a:p>
            <a:pPr algn="ctr"/>
            <a:r>
              <a:rPr lang="en-GB" dirty="0"/>
              <a:t>K</a:t>
            </a:r>
            <a:r>
              <a:rPr lang="en-BE" dirty="0"/>
              <a:t>ey to label single cell input material with specific tag </a:t>
            </a:r>
          </a:p>
        </p:txBody>
      </p:sp>
      <p:sp>
        <p:nvSpPr>
          <p:cNvPr id="15" name="TextBox 14">
            <a:extLst>
              <a:ext uri="{FF2B5EF4-FFF2-40B4-BE49-F238E27FC236}">
                <a16:creationId xmlns:a16="http://schemas.microsoft.com/office/drawing/2014/main" id="{B2547FD5-9F4B-6B48-9D6D-569661D396C3}"/>
              </a:ext>
            </a:extLst>
          </p:cNvPr>
          <p:cNvSpPr txBox="1"/>
          <p:nvPr/>
        </p:nvSpPr>
        <p:spPr>
          <a:xfrm>
            <a:off x="1968501" y="-1684"/>
            <a:ext cx="8598836" cy="707886"/>
          </a:xfrm>
          <a:prstGeom prst="rect">
            <a:avLst/>
          </a:prstGeom>
          <a:noFill/>
        </p:spPr>
        <p:txBody>
          <a:bodyPr wrap="square" rtlCol="0">
            <a:spAutoFit/>
          </a:bodyPr>
          <a:lstStyle/>
          <a:p>
            <a:pPr algn="ctr"/>
            <a:r>
              <a:rPr lang="en-US" sz="4000" dirty="0"/>
              <a:t>Single cell Library prep</a:t>
            </a:r>
            <a:endParaRPr lang="en-BE" sz="4000" dirty="0"/>
          </a:p>
        </p:txBody>
      </p:sp>
    </p:spTree>
    <p:extLst>
      <p:ext uri="{BB962C8B-B14F-4D97-AF65-F5344CB8AC3E}">
        <p14:creationId xmlns:p14="http://schemas.microsoft.com/office/powerpoint/2010/main" val="18858858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7" name="Rounded Rectangle 6">
            <a:extLst>
              <a:ext uri="{FF2B5EF4-FFF2-40B4-BE49-F238E27FC236}">
                <a16:creationId xmlns:a16="http://schemas.microsoft.com/office/drawing/2014/main" id="{26556C98-7300-2A4C-88CA-43C2F6D7CD85}"/>
              </a:ext>
            </a:extLst>
          </p:cNvPr>
          <p:cNvSpPr/>
          <p:nvPr/>
        </p:nvSpPr>
        <p:spPr>
          <a:xfrm>
            <a:off x="560522" y="5122190"/>
            <a:ext cx="1895962" cy="126000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Single cell genomics</a:t>
            </a:r>
          </a:p>
        </p:txBody>
      </p:sp>
      <p:sp>
        <p:nvSpPr>
          <p:cNvPr id="8" name="Rounded Rectangle 7">
            <a:extLst>
              <a:ext uri="{FF2B5EF4-FFF2-40B4-BE49-F238E27FC236}">
                <a16:creationId xmlns:a16="http://schemas.microsoft.com/office/drawing/2014/main" id="{D91405E6-D854-C447-B852-CE43EB9FDE41}"/>
              </a:ext>
            </a:extLst>
          </p:cNvPr>
          <p:cNvSpPr/>
          <p:nvPr/>
        </p:nvSpPr>
        <p:spPr>
          <a:xfrm>
            <a:off x="2464231" y="960896"/>
            <a:ext cx="9051010" cy="56382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 name="TextBox 1">
            <a:extLst>
              <a:ext uri="{FF2B5EF4-FFF2-40B4-BE49-F238E27FC236}">
                <a16:creationId xmlns:a16="http://schemas.microsoft.com/office/drawing/2014/main" id="{AC5CF060-F8A0-6F42-ABB5-955F1A044798}"/>
              </a:ext>
            </a:extLst>
          </p:cNvPr>
          <p:cNvSpPr txBox="1"/>
          <p:nvPr/>
        </p:nvSpPr>
        <p:spPr>
          <a:xfrm>
            <a:off x="1604075" y="1106891"/>
            <a:ext cx="7663912" cy="369332"/>
          </a:xfrm>
          <a:prstGeom prst="rect">
            <a:avLst/>
          </a:prstGeom>
          <a:noFill/>
        </p:spPr>
        <p:txBody>
          <a:bodyPr wrap="square" rtlCol="0">
            <a:spAutoFit/>
          </a:bodyPr>
          <a:lstStyle/>
          <a:p>
            <a:pPr algn="ctr"/>
            <a:r>
              <a:rPr lang="en-GB" dirty="0"/>
              <a:t>K</a:t>
            </a:r>
            <a:r>
              <a:rPr lang="en-BE" dirty="0"/>
              <a:t>ey to label single cell input material with specific tag </a:t>
            </a:r>
          </a:p>
        </p:txBody>
      </p:sp>
      <p:pic>
        <p:nvPicPr>
          <p:cNvPr id="17412" name="Picture 4" descr="Methods for single-cell isolation. (A) In LCM, the tumor ...">
            <a:extLst>
              <a:ext uri="{FF2B5EF4-FFF2-40B4-BE49-F238E27FC236}">
                <a16:creationId xmlns:a16="http://schemas.microsoft.com/office/drawing/2014/main" id="{3FD0E61E-D055-4C40-A74F-5ACC17EF0952}"/>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l="-334"/>
          <a:stretch/>
        </p:blipFill>
        <p:spPr bwMode="auto">
          <a:xfrm>
            <a:off x="2855058" y="1955076"/>
            <a:ext cx="6015848" cy="411961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594F1CC-4157-AB48-AE5E-47EEF3D6477A}"/>
              </a:ext>
            </a:extLst>
          </p:cNvPr>
          <p:cNvSpPr txBox="1"/>
          <p:nvPr/>
        </p:nvSpPr>
        <p:spPr>
          <a:xfrm>
            <a:off x="9366637" y="5820717"/>
            <a:ext cx="1619573" cy="461665"/>
          </a:xfrm>
          <a:prstGeom prst="rect">
            <a:avLst/>
          </a:prstGeom>
          <a:noFill/>
        </p:spPr>
        <p:txBody>
          <a:bodyPr wrap="square" rtlCol="0">
            <a:spAutoFit/>
          </a:bodyPr>
          <a:lstStyle/>
          <a:p>
            <a:pPr algn="ctr"/>
            <a:endParaRPr lang="en-GB" sz="1200" dirty="0"/>
          </a:p>
          <a:p>
            <a:pPr algn="ctr"/>
            <a:r>
              <a:rPr lang="en-GB" sz="1200" dirty="0"/>
              <a:t>M</a:t>
            </a:r>
            <a:r>
              <a:rPr lang="en-BE" sz="1200" dirty="0"/>
              <a:t>icrofluidics systems</a:t>
            </a:r>
          </a:p>
        </p:txBody>
      </p:sp>
      <p:pic>
        <p:nvPicPr>
          <p:cNvPr id="18434" name="Picture 2" descr="Microfluidic chips for single-cell analysis and isolation - uFluidix">
            <a:extLst>
              <a:ext uri="{FF2B5EF4-FFF2-40B4-BE49-F238E27FC236}">
                <a16:creationId xmlns:a16="http://schemas.microsoft.com/office/drawing/2014/main" id="{C89DE7C2-EA7B-2947-9866-01F9DD937E8F}"/>
              </a:ext>
            </a:extLst>
          </p:cNvPr>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9050303" y="3632192"/>
            <a:ext cx="2348415" cy="1566728"/>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2EF7A553-7668-E34C-B103-A3249F4F8FF5}"/>
              </a:ext>
            </a:extLst>
          </p:cNvPr>
          <p:cNvSpPr txBox="1"/>
          <p:nvPr/>
        </p:nvSpPr>
        <p:spPr>
          <a:xfrm>
            <a:off x="6973086" y="5820717"/>
            <a:ext cx="1619573" cy="461665"/>
          </a:xfrm>
          <a:prstGeom prst="rect">
            <a:avLst/>
          </a:prstGeom>
          <a:solidFill>
            <a:schemeClr val="bg1"/>
          </a:solidFill>
        </p:spPr>
        <p:txBody>
          <a:bodyPr wrap="square" rtlCol="0">
            <a:spAutoFit/>
          </a:bodyPr>
          <a:lstStyle/>
          <a:p>
            <a:pPr algn="ctr"/>
            <a:endParaRPr lang="en-US" sz="1200" dirty="0"/>
          </a:p>
          <a:p>
            <a:pPr algn="ctr"/>
            <a:r>
              <a:rPr lang="en-US" sz="1200" dirty="0"/>
              <a:t>FACS</a:t>
            </a:r>
            <a:endParaRPr lang="en-BE" sz="1200" dirty="0"/>
          </a:p>
        </p:txBody>
      </p:sp>
      <p:sp>
        <p:nvSpPr>
          <p:cNvPr id="13" name="TextBox 12">
            <a:extLst>
              <a:ext uri="{FF2B5EF4-FFF2-40B4-BE49-F238E27FC236}">
                <a16:creationId xmlns:a16="http://schemas.microsoft.com/office/drawing/2014/main" id="{85BBCB33-A93B-3D4C-B950-446559E9411C}"/>
              </a:ext>
            </a:extLst>
          </p:cNvPr>
          <p:cNvSpPr txBox="1"/>
          <p:nvPr/>
        </p:nvSpPr>
        <p:spPr>
          <a:xfrm>
            <a:off x="5185615" y="5818778"/>
            <a:ext cx="1619573" cy="461665"/>
          </a:xfrm>
          <a:prstGeom prst="rect">
            <a:avLst/>
          </a:prstGeom>
          <a:solidFill>
            <a:schemeClr val="bg1"/>
          </a:solidFill>
        </p:spPr>
        <p:txBody>
          <a:bodyPr wrap="square" rtlCol="0">
            <a:spAutoFit/>
          </a:bodyPr>
          <a:lstStyle/>
          <a:p>
            <a:pPr algn="ctr"/>
            <a:endParaRPr lang="en-US" sz="1200" dirty="0"/>
          </a:p>
          <a:p>
            <a:pPr algn="ctr"/>
            <a:r>
              <a:rPr lang="en-US" sz="1200" dirty="0" err="1"/>
              <a:t>micropipetting</a:t>
            </a:r>
            <a:endParaRPr lang="en-BE" sz="1200" dirty="0"/>
          </a:p>
        </p:txBody>
      </p:sp>
      <p:sp>
        <p:nvSpPr>
          <p:cNvPr id="14" name="TextBox 13">
            <a:extLst>
              <a:ext uri="{FF2B5EF4-FFF2-40B4-BE49-F238E27FC236}">
                <a16:creationId xmlns:a16="http://schemas.microsoft.com/office/drawing/2014/main" id="{837522EA-6F7E-004B-BDAD-0633EA9F8B21}"/>
              </a:ext>
            </a:extLst>
          </p:cNvPr>
          <p:cNvSpPr txBox="1"/>
          <p:nvPr/>
        </p:nvSpPr>
        <p:spPr>
          <a:xfrm>
            <a:off x="3562168" y="5825580"/>
            <a:ext cx="1619573" cy="461665"/>
          </a:xfrm>
          <a:prstGeom prst="rect">
            <a:avLst/>
          </a:prstGeom>
          <a:solidFill>
            <a:schemeClr val="bg1"/>
          </a:solidFill>
        </p:spPr>
        <p:txBody>
          <a:bodyPr wrap="square" rtlCol="0">
            <a:spAutoFit/>
          </a:bodyPr>
          <a:lstStyle/>
          <a:p>
            <a:pPr algn="ctr"/>
            <a:endParaRPr lang="en-US" sz="1200" dirty="0"/>
          </a:p>
          <a:p>
            <a:pPr algn="ctr"/>
            <a:r>
              <a:rPr lang="en-US" sz="1200" dirty="0"/>
              <a:t>Laser microdissection</a:t>
            </a:r>
            <a:endParaRPr lang="en-BE" sz="1200" dirty="0"/>
          </a:p>
        </p:txBody>
      </p:sp>
      <p:sp>
        <p:nvSpPr>
          <p:cNvPr id="15" name="TextBox 14">
            <a:extLst>
              <a:ext uri="{FF2B5EF4-FFF2-40B4-BE49-F238E27FC236}">
                <a16:creationId xmlns:a16="http://schemas.microsoft.com/office/drawing/2014/main" id="{B2547FD5-9F4B-6B48-9D6D-569661D396C3}"/>
              </a:ext>
            </a:extLst>
          </p:cNvPr>
          <p:cNvSpPr txBox="1"/>
          <p:nvPr/>
        </p:nvSpPr>
        <p:spPr>
          <a:xfrm>
            <a:off x="1968501" y="-1684"/>
            <a:ext cx="8598836" cy="707886"/>
          </a:xfrm>
          <a:prstGeom prst="rect">
            <a:avLst/>
          </a:prstGeom>
          <a:noFill/>
        </p:spPr>
        <p:txBody>
          <a:bodyPr wrap="square" rtlCol="0">
            <a:spAutoFit/>
          </a:bodyPr>
          <a:lstStyle/>
          <a:p>
            <a:pPr algn="ctr"/>
            <a:r>
              <a:rPr lang="en-US" sz="4000" dirty="0"/>
              <a:t>Single cell Library prep</a:t>
            </a:r>
            <a:endParaRPr lang="en-BE" sz="4000" dirty="0"/>
          </a:p>
        </p:txBody>
      </p:sp>
      <p:sp>
        <p:nvSpPr>
          <p:cNvPr id="9" name="Rectangle 8">
            <a:extLst>
              <a:ext uri="{FF2B5EF4-FFF2-40B4-BE49-F238E27FC236}">
                <a16:creationId xmlns:a16="http://schemas.microsoft.com/office/drawing/2014/main" id="{71B9C090-006A-A847-9ED7-541F9D205E77}"/>
              </a:ext>
            </a:extLst>
          </p:cNvPr>
          <p:cNvSpPr/>
          <p:nvPr/>
        </p:nvSpPr>
        <p:spPr>
          <a:xfrm>
            <a:off x="3843580" y="1712563"/>
            <a:ext cx="3308888" cy="68192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0" name="TextBox 9">
            <a:extLst>
              <a:ext uri="{FF2B5EF4-FFF2-40B4-BE49-F238E27FC236}">
                <a16:creationId xmlns:a16="http://schemas.microsoft.com/office/drawing/2014/main" id="{71A61F72-34B3-2345-AD13-BED4D1211B8C}"/>
              </a:ext>
            </a:extLst>
          </p:cNvPr>
          <p:cNvSpPr txBox="1"/>
          <p:nvPr/>
        </p:nvSpPr>
        <p:spPr>
          <a:xfrm>
            <a:off x="4987789" y="1912070"/>
            <a:ext cx="2028181" cy="369332"/>
          </a:xfrm>
          <a:prstGeom prst="rect">
            <a:avLst/>
          </a:prstGeom>
          <a:noFill/>
          <a:ln>
            <a:solidFill>
              <a:schemeClr val="bg2">
                <a:lumMod val="90000"/>
              </a:schemeClr>
            </a:solidFill>
          </a:ln>
        </p:spPr>
        <p:txBody>
          <a:bodyPr wrap="square" rtlCol="0">
            <a:spAutoFit/>
          </a:bodyPr>
          <a:lstStyle/>
          <a:p>
            <a:r>
              <a:rPr lang="en-BE" dirty="0"/>
              <a:t>Isolating your cells</a:t>
            </a:r>
          </a:p>
        </p:txBody>
      </p:sp>
    </p:spTree>
    <p:extLst>
      <p:ext uri="{BB962C8B-B14F-4D97-AF65-F5344CB8AC3E}">
        <p14:creationId xmlns:p14="http://schemas.microsoft.com/office/powerpoint/2010/main" val="16813410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7" name="Rounded Rectangle 6">
            <a:extLst>
              <a:ext uri="{FF2B5EF4-FFF2-40B4-BE49-F238E27FC236}">
                <a16:creationId xmlns:a16="http://schemas.microsoft.com/office/drawing/2014/main" id="{26556C98-7300-2A4C-88CA-43C2F6D7CD85}"/>
              </a:ext>
            </a:extLst>
          </p:cNvPr>
          <p:cNvSpPr/>
          <p:nvPr/>
        </p:nvSpPr>
        <p:spPr>
          <a:xfrm>
            <a:off x="560522" y="5122190"/>
            <a:ext cx="1895962" cy="1260001"/>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Single cell genomics</a:t>
            </a:r>
          </a:p>
        </p:txBody>
      </p:sp>
      <p:sp>
        <p:nvSpPr>
          <p:cNvPr id="8" name="Rounded Rectangle 7">
            <a:extLst>
              <a:ext uri="{FF2B5EF4-FFF2-40B4-BE49-F238E27FC236}">
                <a16:creationId xmlns:a16="http://schemas.microsoft.com/office/drawing/2014/main" id="{D91405E6-D854-C447-B852-CE43EB9FDE41}"/>
              </a:ext>
            </a:extLst>
          </p:cNvPr>
          <p:cNvSpPr/>
          <p:nvPr/>
        </p:nvSpPr>
        <p:spPr>
          <a:xfrm>
            <a:off x="2464231" y="960896"/>
            <a:ext cx="9051010" cy="56382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5" name="TextBox 14">
            <a:extLst>
              <a:ext uri="{FF2B5EF4-FFF2-40B4-BE49-F238E27FC236}">
                <a16:creationId xmlns:a16="http://schemas.microsoft.com/office/drawing/2014/main" id="{B2547FD5-9F4B-6B48-9D6D-569661D396C3}"/>
              </a:ext>
            </a:extLst>
          </p:cNvPr>
          <p:cNvSpPr txBox="1"/>
          <p:nvPr/>
        </p:nvSpPr>
        <p:spPr>
          <a:xfrm>
            <a:off x="1968501" y="-1684"/>
            <a:ext cx="8598836" cy="707886"/>
          </a:xfrm>
          <a:prstGeom prst="rect">
            <a:avLst/>
          </a:prstGeom>
          <a:noFill/>
        </p:spPr>
        <p:txBody>
          <a:bodyPr wrap="square" rtlCol="0">
            <a:spAutoFit/>
          </a:bodyPr>
          <a:lstStyle/>
          <a:p>
            <a:pPr algn="ctr"/>
            <a:r>
              <a:rPr lang="en-US" sz="4000" dirty="0"/>
              <a:t>Single cell Library prep</a:t>
            </a:r>
            <a:endParaRPr lang="en-BE" sz="4000" dirty="0"/>
          </a:p>
        </p:txBody>
      </p:sp>
      <p:graphicFrame>
        <p:nvGraphicFramePr>
          <p:cNvPr id="16" name="Table 13">
            <a:extLst>
              <a:ext uri="{FF2B5EF4-FFF2-40B4-BE49-F238E27FC236}">
                <a16:creationId xmlns:a16="http://schemas.microsoft.com/office/drawing/2014/main" id="{1776D4AA-E0DC-2E87-39C0-6900B1B1E267}"/>
              </a:ext>
            </a:extLst>
          </p:cNvPr>
          <p:cNvGraphicFramePr>
            <a:graphicFrameLocks noGrp="1"/>
          </p:cNvGraphicFramePr>
          <p:nvPr>
            <p:extLst>
              <p:ext uri="{D42A27DB-BD31-4B8C-83A1-F6EECF244321}">
                <p14:modId xmlns:p14="http://schemas.microsoft.com/office/powerpoint/2010/main" val="2568369440"/>
              </p:ext>
            </p:extLst>
          </p:nvPr>
        </p:nvGraphicFramePr>
        <p:xfrm>
          <a:off x="2952215" y="1108705"/>
          <a:ext cx="8163486" cy="5342651"/>
        </p:xfrm>
        <a:graphic>
          <a:graphicData uri="http://schemas.openxmlformats.org/drawingml/2006/table">
            <a:tbl>
              <a:tblPr firstRow="1" firstCol="1" bandRow="1">
                <a:tableStyleId>{EB344D84-9AFB-497E-A393-DC336BA19D2E}</a:tableStyleId>
              </a:tblPr>
              <a:tblGrid>
                <a:gridCol w="1319066">
                  <a:extLst>
                    <a:ext uri="{9D8B030D-6E8A-4147-A177-3AD203B41FA5}">
                      <a16:colId xmlns:a16="http://schemas.microsoft.com/office/drawing/2014/main" val="3643845079"/>
                    </a:ext>
                  </a:extLst>
                </a:gridCol>
                <a:gridCol w="885670">
                  <a:extLst>
                    <a:ext uri="{9D8B030D-6E8A-4147-A177-3AD203B41FA5}">
                      <a16:colId xmlns:a16="http://schemas.microsoft.com/office/drawing/2014/main" val="1993197171"/>
                    </a:ext>
                  </a:extLst>
                </a:gridCol>
                <a:gridCol w="1130514">
                  <a:extLst>
                    <a:ext uri="{9D8B030D-6E8A-4147-A177-3AD203B41FA5}">
                      <a16:colId xmlns:a16="http://schemas.microsoft.com/office/drawing/2014/main" val="3199981852"/>
                    </a:ext>
                  </a:extLst>
                </a:gridCol>
                <a:gridCol w="1071048">
                  <a:extLst>
                    <a:ext uri="{9D8B030D-6E8A-4147-A177-3AD203B41FA5}">
                      <a16:colId xmlns:a16="http://schemas.microsoft.com/office/drawing/2014/main" val="3005258593"/>
                    </a:ext>
                  </a:extLst>
                </a:gridCol>
                <a:gridCol w="1240324">
                  <a:extLst>
                    <a:ext uri="{9D8B030D-6E8A-4147-A177-3AD203B41FA5}">
                      <a16:colId xmlns:a16="http://schemas.microsoft.com/office/drawing/2014/main" val="2903986185"/>
                    </a:ext>
                  </a:extLst>
                </a:gridCol>
                <a:gridCol w="1140737">
                  <a:extLst>
                    <a:ext uri="{9D8B030D-6E8A-4147-A177-3AD203B41FA5}">
                      <a16:colId xmlns:a16="http://schemas.microsoft.com/office/drawing/2014/main" val="4050892950"/>
                    </a:ext>
                  </a:extLst>
                </a:gridCol>
                <a:gridCol w="1376127">
                  <a:extLst>
                    <a:ext uri="{9D8B030D-6E8A-4147-A177-3AD203B41FA5}">
                      <a16:colId xmlns:a16="http://schemas.microsoft.com/office/drawing/2014/main" val="1265290292"/>
                    </a:ext>
                  </a:extLst>
                </a:gridCol>
              </a:tblGrid>
              <a:tr h="904665">
                <a:tc>
                  <a:txBody>
                    <a:bodyPr/>
                    <a:lstStyle/>
                    <a:p>
                      <a:endParaRPr lang="en-BE" dirty="0"/>
                    </a:p>
                  </a:txBody>
                  <a:tcPr>
                    <a:lnL>
                      <a:noFill/>
                    </a:lnL>
                    <a:lnR w="12700" cap="flat" cmpd="sng" algn="ctr">
                      <a:solidFill>
                        <a:schemeClr val="tx1"/>
                      </a:solidFill>
                      <a:prstDash val="solid"/>
                      <a:round/>
                      <a:headEnd type="none" w="med" len="med"/>
                      <a:tailEnd type="none" w="med" len="med"/>
                    </a:lnR>
                    <a:lnT w="254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BE" sz="1600" b="1" dirty="0">
                          <a:solidFill>
                            <a:schemeClr val="tx1"/>
                          </a:solidFill>
                        </a:rPr>
                        <a:t>RNA 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54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GB" sz="1600" b="1" dirty="0">
                          <a:solidFill>
                            <a:schemeClr val="tx1"/>
                          </a:solidFill>
                        </a:rPr>
                        <a:t>T</a:t>
                      </a:r>
                      <a:r>
                        <a:rPr lang="en-BE" sz="1600" b="1" dirty="0">
                          <a:solidFill>
                            <a:schemeClr val="tx1"/>
                          </a:solidFill>
                        </a:rPr>
                        <a:t>ranscript targeted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54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BE" sz="1600" b="1" dirty="0">
                          <a:solidFill>
                            <a:schemeClr val="tx1"/>
                          </a:solidFill>
                        </a:rPr>
                        <a:t>sensitivity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54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BE" sz="1600" b="1" dirty="0">
                          <a:solidFill>
                            <a:schemeClr val="tx1"/>
                          </a:solidFill>
                        </a:rPr>
                        <a:t>throughput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54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BE" sz="1600" b="1" dirty="0">
                          <a:solidFill>
                            <a:schemeClr val="tx1"/>
                          </a:solidFill>
                        </a:rPr>
                        <a:t>sequencing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54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tc>
                  <a:txBody>
                    <a:bodyPr/>
                    <a:lstStyle/>
                    <a:p>
                      <a:pPr algn="ctr"/>
                      <a:r>
                        <a:rPr lang="en-GB" sz="1600" b="1" dirty="0">
                          <a:solidFill>
                            <a:schemeClr val="tx1"/>
                          </a:solidFill>
                        </a:rPr>
                        <a:t>S</a:t>
                      </a:r>
                      <a:r>
                        <a:rPr lang="en-BE" sz="1600" b="1" dirty="0">
                          <a:solidFill>
                            <a:schemeClr val="tx1"/>
                          </a:solidFill>
                        </a:rPr>
                        <a:t>pecific property</a:t>
                      </a:r>
                    </a:p>
                  </a:txBody>
                  <a:tcPr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254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extLst>
                  <a:ext uri="{0D108BD9-81ED-4DB2-BD59-A6C34878D82A}">
                    <a16:rowId xmlns:a16="http://schemas.microsoft.com/office/drawing/2014/main" val="194862164"/>
                  </a:ext>
                </a:extLst>
              </a:tr>
              <a:tr h="117417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600" b="1" dirty="0">
                          <a:solidFill>
                            <a:schemeClr val="tx1"/>
                          </a:solidFill>
                        </a:rPr>
                        <a:t>SMART SEQ2</a:t>
                      </a:r>
                    </a:p>
                  </a:txBody>
                  <a:tcPr anchor="ctr">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alpha val="0"/>
                      </a:srgbClr>
                    </a:solidFill>
                  </a:tcPr>
                </a:tc>
                <a:tc>
                  <a:txBody>
                    <a:bodyPr/>
                    <a:lstStyle/>
                    <a:p>
                      <a:pPr marL="0" indent="0" algn="ctr">
                        <a:buFont typeface="Wingdings" pitchFamily="2" charset="2"/>
                        <a:buNone/>
                      </a:pPr>
                      <a:r>
                        <a:rPr lang="en-BE" sz="1600" dirty="0"/>
                        <a:t>mRNA</a:t>
                      </a:r>
                    </a:p>
                  </a:txBody>
                  <a:tcPr anchor="ctr">
                    <a:lnL w="12700" cap="flat" cmpd="sng" algn="ctr">
                      <a:solidFill>
                        <a:schemeClr val="tx1"/>
                      </a:solidFill>
                      <a:prstDash val="sys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alpha val="0"/>
                      </a:srgbClr>
                    </a:solidFill>
                  </a:tcPr>
                </a:tc>
                <a:tc>
                  <a:txBody>
                    <a:bodyPr/>
                    <a:lstStyle/>
                    <a:p>
                      <a:pPr marL="0" indent="0" algn="ctr">
                        <a:buFont typeface="Wingdings" pitchFamily="2" charset="2"/>
                        <a:buNone/>
                      </a:pPr>
                      <a:r>
                        <a:rPr lang="en-GB" sz="1600" dirty="0"/>
                        <a:t>f</a:t>
                      </a:r>
                      <a:r>
                        <a:rPr lang="en-BE" sz="1600" dirty="0"/>
                        <a:t>ull transcript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alpha val="0"/>
                      </a:srgbClr>
                    </a:solidFill>
                  </a:tcPr>
                </a:tc>
                <a:tc>
                  <a:txBody>
                    <a:bodyPr/>
                    <a:lstStyle/>
                    <a:p>
                      <a:pPr marL="0" indent="0" algn="ctr">
                        <a:buFont typeface="Wingdings" pitchFamily="2" charset="2"/>
                        <a:buNone/>
                      </a:pPr>
                      <a:r>
                        <a:rPr lang="en-BE" sz="1600" dirty="0"/>
                        <a:t>sensitive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alpha val="0"/>
                      </a:srgbClr>
                    </a:solidFill>
                  </a:tcPr>
                </a:tc>
                <a:tc>
                  <a:txBody>
                    <a:bodyPr/>
                    <a:lstStyle/>
                    <a:p>
                      <a:pPr marL="0" indent="0" algn="ctr">
                        <a:buFont typeface="Wingdings" pitchFamily="2" charset="2"/>
                        <a:buNone/>
                      </a:pPr>
                      <a:r>
                        <a:rPr lang="en-GB" sz="1600" dirty="0"/>
                        <a:t>low</a:t>
                      </a:r>
                      <a:endParaRPr lang="en-BE"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alpha val="0"/>
                      </a:srgbClr>
                    </a:solidFill>
                  </a:tcPr>
                </a:tc>
                <a:tc>
                  <a:txBody>
                    <a:bodyPr/>
                    <a:lstStyle/>
                    <a:p>
                      <a:pPr marL="0" indent="0" algn="ctr">
                        <a:buFont typeface="Wingdings" pitchFamily="2" charset="2"/>
                        <a:buNone/>
                      </a:pPr>
                      <a:r>
                        <a:rPr lang="en-BE" sz="1600" dirty="0"/>
                        <a:t>deep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alpha val="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 typeface="Wingdings" pitchFamily="2" charset="2"/>
                        <a:buNone/>
                        <a:tabLst/>
                        <a:defRPr/>
                      </a:pPr>
                      <a:r>
                        <a:rPr lang="en-BE" sz="1400" dirty="0"/>
                        <a:t>FACS sorting specific populations</a:t>
                      </a:r>
                    </a:p>
                  </a:txBody>
                  <a:tcPr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0000">
                        <a:alpha val="0"/>
                      </a:srgbClr>
                    </a:solidFill>
                  </a:tcPr>
                </a:tc>
                <a:extLst>
                  <a:ext uri="{0D108BD9-81ED-4DB2-BD59-A6C34878D82A}">
                    <a16:rowId xmlns:a16="http://schemas.microsoft.com/office/drawing/2014/main" val="3843488035"/>
                  </a:ext>
                </a:extLst>
              </a:tr>
              <a:tr h="1087936">
                <a:tc>
                  <a:txBody>
                    <a:bodyPr/>
                    <a:lstStyle/>
                    <a:p>
                      <a:pPr algn="ctr"/>
                      <a:r>
                        <a:rPr lang="en-GB" sz="1600" b="1" dirty="0">
                          <a:solidFill>
                            <a:schemeClr val="tx1"/>
                          </a:solidFill>
                        </a:rPr>
                        <a:t>10x</a:t>
                      </a:r>
                    </a:p>
                    <a:p>
                      <a:pPr algn="ctr"/>
                      <a:r>
                        <a:rPr lang="en-GB" sz="1600" b="1" dirty="0">
                          <a:solidFill>
                            <a:schemeClr val="tx1"/>
                          </a:solidFill>
                        </a:rPr>
                        <a:t>3’ RNA </a:t>
                      </a:r>
                      <a:r>
                        <a:rPr lang="en-GB" sz="1600" b="1" dirty="0" err="1">
                          <a:solidFill>
                            <a:schemeClr val="tx1"/>
                          </a:solidFill>
                        </a:rPr>
                        <a:t>seq</a:t>
                      </a:r>
                      <a:endParaRPr lang="en-BE" sz="1600" b="1" dirty="0">
                        <a:solidFill>
                          <a:schemeClr val="tx1"/>
                        </a:solidFill>
                      </a:endParaRPr>
                    </a:p>
                  </a:txBody>
                  <a:tcPr anchor="ctr">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sz="1600" dirty="0"/>
                        <a:t>mRNA</a:t>
                      </a:r>
                    </a:p>
                  </a:txBody>
                  <a:tcPr anchor="ctr">
                    <a:lnL w="12700" cap="flat" cmpd="sng" algn="ctr">
                      <a:solidFill>
                        <a:schemeClr val="tx1"/>
                      </a:solidFill>
                      <a:prstDash val="sys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alpha val="17647"/>
                      </a:srgbClr>
                    </a:solidFill>
                  </a:tcPr>
                </a:tc>
                <a:tc>
                  <a:txBody>
                    <a:bodyPr/>
                    <a:lstStyle/>
                    <a:p>
                      <a:pPr marL="0" indent="0" algn="ctr">
                        <a:buFont typeface="Wingdings" pitchFamily="2" charset="2"/>
                        <a:buNone/>
                      </a:pPr>
                      <a:r>
                        <a:rPr lang="en-BE" sz="1600" dirty="0"/>
                        <a:t>3’ end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sz="1600" dirty="0"/>
                        <a:t>medium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alpha val="17647"/>
                      </a:srgbClr>
                    </a:solidFill>
                  </a:tcPr>
                </a:tc>
                <a:tc>
                  <a:txBody>
                    <a:bodyPr/>
                    <a:lstStyle/>
                    <a:p>
                      <a:pPr marL="0" indent="0" algn="ctr">
                        <a:buFont typeface="Wingdings" pitchFamily="2" charset="2"/>
                        <a:buNone/>
                      </a:pPr>
                      <a:r>
                        <a:rPr lang="en-GB" sz="1600" dirty="0"/>
                        <a:t>H</a:t>
                      </a:r>
                      <a:r>
                        <a:rPr lang="en-BE" sz="1600" dirty="0"/>
                        <a:t>igh </a:t>
                      </a:r>
                    </a:p>
                    <a:p>
                      <a:pPr marL="0" indent="0" algn="ctr">
                        <a:buFont typeface="Wingdings" pitchFamily="2" charset="2"/>
                        <a:buNone/>
                      </a:pPr>
                      <a:r>
                        <a:rPr lang="en-BE" sz="1600" dirty="0"/>
                        <a:t>(&gt; 10000)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sz="1600" dirty="0"/>
                        <a:t>shallow</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400" dirty="0"/>
                        <a:t>C</a:t>
                      </a:r>
                      <a:r>
                        <a:rPr lang="en-BE" sz="1400" dirty="0"/>
                        <a:t>an be combined with surface markers</a:t>
                      </a:r>
                    </a:p>
                  </a:txBody>
                  <a:tcPr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0CECE">
                        <a:alpha val="17647"/>
                      </a:srgbClr>
                    </a:solidFill>
                  </a:tcPr>
                </a:tc>
                <a:extLst>
                  <a:ext uri="{0D108BD9-81ED-4DB2-BD59-A6C34878D82A}">
                    <a16:rowId xmlns:a16="http://schemas.microsoft.com/office/drawing/2014/main" val="3520117281"/>
                  </a:ext>
                </a:extLst>
              </a:tr>
              <a:tr h="1087936">
                <a:tc>
                  <a:txBody>
                    <a:bodyPr/>
                    <a:lstStyle/>
                    <a:p>
                      <a:pPr algn="ctr"/>
                      <a:r>
                        <a:rPr lang="en-BE" sz="1600" b="1" dirty="0">
                          <a:solidFill>
                            <a:schemeClr val="tx1"/>
                          </a:solidFill>
                        </a:rPr>
                        <a:t>10x 5’ GEX </a:t>
                      </a:r>
                    </a:p>
                  </a:txBody>
                  <a:tcPr anchor="ctr">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sz="1600" dirty="0"/>
                        <a:t>mRNA</a:t>
                      </a:r>
                    </a:p>
                  </a:txBody>
                  <a:tcPr anchor="ctr">
                    <a:lnL w="12700" cap="flat" cmpd="sng" algn="ctr">
                      <a:solidFill>
                        <a:schemeClr val="tx1"/>
                      </a:solidFill>
                      <a:prstDash val="sys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alpha val="17647"/>
                      </a:srgbClr>
                    </a:solidFill>
                  </a:tcPr>
                </a:tc>
                <a:tc>
                  <a:txBody>
                    <a:bodyPr/>
                    <a:lstStyle/>
                    <a:p>
                      <a:pPr marL="0" indent="0" algn="ctr">
                        <a:buFont typeface="Wingdings" pitchFamily="2" charset="2"/>
                        <a:buNone/>
                      </a:pPr>
                      <a:r>
                        <a:rPr lang="en-BE" sz="1600" dirty="0"/>
                        <a:t>5’ end + T or B cell receptor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sz="1600" dirty="0"/>
                        <a:t>medium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alpha val="17647"/>
                      </a:srgbClr>
                    </a:solidFill>
                  </a:tcPr>
                </a:tc>
                <a:tc>
                  <a:txBody>
                    <a:bodyPr/>
                    <a:lstStyle/>
                    <a:p>
                      <a:pPr marL="0" indent="0" algn="ctr">
                        <a:buFont typeface="Wingdings" pitchFamily="2" charset="2"/>
                        <a:buNone/>
                      </a:pPr>
                      <a:r>
                        <a:rPr lang="en-GB" sz="1600" dirty="0"/>
                        <a:t>H</a:t>
                      </a:r>
                      <a:r>
                        <a:rPr lang="en-BE" sz="1600" dirty="0"/>
                        <a:t>igh </a:t>
                      </a:r>
                    </a:p>
                    <a:p>
                      <a:pPr marL="0" indent="0" algn="ctr">
                        <a:buFont typeface="Wingdings" pitchFamily="2" charset="2"/>
                        <a:buNone/>
                      </a:pPr>
                      <a:r>
                        <a:rPr lang="en-BE" sz="1600" dirty="0"/>
                        <a:t>(&gt; 10000)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sz="1600" dirty="0"/>
                        <a:t>shallow</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400" dirty="0"/>
                        <a:t>C</a:t>
                      </a:r>
                      <a:r>
                        <a:rPr lang="en-BE" sz="1400" dirty="0"/>
                        <a:t>an be combined with surface markers</a:t>
                      </a:r>
                    </a:p>
                  </a:txBody>
                  <a:tcPr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0CECE">
                        <a:alpha val="17647"/>
                      </a:srgbClr>
                    </a:solidFill>
                  </a:tcPr>
                </a:tc>
                <a:extLst>
                  <a:ext uri="{0D108BD9-81ED-4DB2-BD59-A6C34878D82A}">
                    <a16:rowId xmlns:a16="http://schemas.microsoft.com/office/drawing/2014/main" val="2976462116"/>
                  </a:ext>
                </a:extLst>
              </a:tr>
              <a:tr h="1087936">
                <a:tc>
                  <a:txBody>
                    <a:bodyPr/>
                    <a:lstStyle/>
                    <a:p>
                      <a:pPr algn="ctr"/>
                      <a:r>
                        <a:rPr lang="en-GB" sz="1600" b="1" dirty="0">
                          <a:solidFill>
                            <a:schemeClr val="tx1"/>
                          </a:solidFill>
                        </a:rPr>
                        <a:t>10x M</a:t>
                      </a:r>
                      <a:r>
                        <a:rPr lang="en-BE" sz="1600" b="1" dirty="0">
                          <a:solidFill>
                            <a:schemeClr val="tx1"/>
                          </a:solidFill>
                        </a:rPr>
                        <a:t>ultiome</a:t>
                      </a:r>
                    </a:p>
                  </a:txBody>
                  <a:tcPr anchor="ctr">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a:noFill/>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sz="1600" dirty="0"/>
                        <a:t>mRNA + DNA</a:t>
                      </a:r>
                    </a:p>
                  </a:txBody>
                  <a:tcPr anchor="ctr">
                    <a:lnL w="12700" cap="flat" cmpd="sng" algn="ctr">
                      <a:solidFill>
                        <a:schemeClr val="tx1"/>
                      </a:solidFill>
                      <a:prstDash val="sys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solidFill>
                      <a:srgbClr val="D0CECE">
                        <a:alpha val="17647"/>
                      </a:srgbClr>
                    </a:solidFill>
                  </a:tcPr>
                </a:tc>
                <a:tc>
                  <a:txBody>
                    <a:bodyPr/>
                    <a:lstStyle/>
                    <a:p>
                      <a:pPr marL="0" indent="0" algn="ctr">
                        <a:buFont typeface="Wingdings" pitchFamily="2" charset="2"/>
                        <a:buNone/>
                      </a:pPr>
                      <a:r>
                        <a:rPr lang="en-BE" sz="1600" dirty="0"/>
                        <a:t>3’ end + ATAC based info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sz="1600" dirty="0"/>
                        <a:t>medium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solidFill>
                      <a:srgbClr val="D0CECE">
                        <a:alpha val="17647"/>
                      </a:srgbClr>
                    </a:solidFill>
                  </a:tcPr>
                </a:tc>
                <a:tc>
                  <a:txBody>
                    <a:bodyPr/>
                    <a:lstStyle/>
                    <a:p>
                      <a:pPr marL="0" indent="0" algn="ctr">
                        <a:buFont typeface="Wingdings" pitchFamily="2" charset="2"/>
                        <a:buNone/>
                      </a:pPr>
                      <a:r>
                        <a:rPr lang="en-GB" sz="1600" dirty="0"/>
                        <a:t>H</a:t>
                      </a:r>
                      <a:r>
                        <a:rPr lang="en-BE" sz="1600" dirty="0"/>
                        <a:t>igh </a:t>
                      </a:r>
                    </a:p>
                    <a:p>
                      <a:pPr marL="0" indent="0" algn="ctr">
                        <a:buFont typeface="Wingdings" pitchFamily="2" charset="2"/>
                        <a:buNone/>
                      </a:pPr>
                      <a:r>
                        <a:rPr lang="en-BE" sz="1600" dirty="0"/>
                        <a:t>(&gt; 10000)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BE" sz="1600" dirty="0"/>
                        <a:t>shallow</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solidFill>
                      <a:srgbClr val="D0CECE">
                        <a:alpha val="17647"/>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400" dirty="0"/>
                        <a:t>R</a:t>
                      </a:r>
                      <a:r>
                        <a:rPr lang="en-BE" sz="1400" dirty="0"/>
                        <a:t>equires nuclei</a:t>
                      </a:r>
                    </a:p>
                  </a:txBody>
                  <a:tcPr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solidFill>
                      <a:srgbClr val="D0CECE">
                        <a:alpha val="17647"/>
                      </a:srgbClr>
                    </a:solidFill>
                  </a:tcPr>
                </a:tc>
                <a:extLst>
                  <a:ext uri="{0D108BD9-81ED-4DB2-BD59-A6C34878D82A}">
                    <a16:rowId xmlns:a16="http://schemas.microsoft.com/office/drawing/2014/main" val="2671646760"/>
                  </a:ext>
                </a:extLst>
              </a:tr>
            </a:tbl>
          </a:graphicData>
        </a:graphic>
      </p:graphicFrame>
    </p:spTree>
    <p:extLst>
      <p:ext uri="{BB962C8B-B14F-4D97-AF65-F5344CB8AC3E}">
        <p14:creationId xmlns:p14="http://schemas.microsoft.com/office/powerpoint/2010/main" val="15694751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ep 14">
            <a:extLst>
              <a:ext uri="{FF2B5EF4-FFF2-40B4-BE49-F238E27FC236}">
                <a16:creationId xmlns:a16="http://schemas.microsoft.com/office/drawing/2014/main" id="{9F133240-85AA-3040-A4C7-4FF13FA63B5D}"/>
              </a:ext>
            </a:extLst>
          </p:cNvPr>
          <p:cNvGrpSpPr/>
          <p:nvPr/>
        </p:nvGrpSpPr>
        <p:grpSpPr>
          <a:xfrm>
            <a:off x="2412668" y="1319758"/>
            <a:ext cx="8288001" cy="4539763"/>
            <a:chOff x="628650" y="1446790"/>
            <a:chExt cx="7232815" cy="4027733"/>
          </a:xfrm>
        </p:grpSpPr>
        <p:pic>
          <p:nvPicPr>
            <p:cNvPr id="8" name="Afbeelding 6">
              <a:extLst>
                <a:ext uri="{FF2B5EF4-FFF2-40B4-BE49-F238E27FC236}">
                  <a16:creationId xmlns:a16="http://schemas.microsoft.com/office/drawing/2014/main" id="{B69301B8-BB75-DC4C-A89C-7CA70AB407A0}"/>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628650" y="1669498"/>
              <a:ext cx="3897550" cy="1418088"/>
            </a:xfrm>
            <a:prstGeom prst="rect">
              <a:avLst/>
            </a:prstGeom>
          </p:spPr>
        </p:pic>
        <p:pic>
          <p:nvPicPr>
            <p:cNvPr id="9" name="Afbeelding 7">
              <a:extLst>
                <a:ext uri="{FF2B5EF4-FFF2-40B4-BE49-F238E27FC236}">
                  <a16:creationId xmlns:a16="http://schemas.microsoft.com/office/drawing/2014/main" id="{6BACAB82-FB20-A448-ADC8-708AD12A5215}"/>
                </a:ext>
              </a:extLst>
            </p:cNvPr>
            <p:cNvPicPr>
              <a:picLocks noChangeAspect="1"/>
            </p:cNvPicPr>
            <p:nvPr/>
          </p:nvPicPr>
          <p:blipFill rotWithShape="1">
            <a:blip r:embed="rId5" cstate="email">
              <a:extLst>
                <a:ext uri="{28A0092B-C50C-407E-A947-70E740481C1C}">
                  <a14:useLocalDpi xmlns:a14="http://schemas.microsoft.com/office/drawing/2010/main"/>
                </a:ext>
              </a:extLst>
            </a:blip>
            <a:srcRect/>
            <a:stretch/>
          </p:blipFill>
          <p:spPr>
            <a:xfrm>
              <a:off x="628650" y="3621974"/>
              <a:ext cx="4596493" cy="1852549"/>
            </a:xfrm>
            <a:prstGeom prst="rect">
              <a:avLst/>
            </a:prstGeom>
          </p:spPr>
        </p:pic>
        <p:pic>
          <p:nvPicPr>
            <p:cNvPr id="10" name="Afbeelding 9">
              <a:extLst>
                <a:ext uri="{FF2B5EF4-FFF2-40B4-BE49-F238E27FC236}">
                  <a16:creationId xmlns:a16="http://schemas.microsoft.com/office/drawing/2014/main" id="{21ECFDAF-FB73-3B41-8C29-F482A249775B}"/>
                </a:ext>
              </a:extLst>
            </p:cNvPr>
            <p:cNvPicPr>
              <a:picLocks noChangeAspect="1"/>
            </p:cNvPicPr>
            <p:nvPr/>
          </p:nvPicPr>
          <p:blipFill>
            <a:blip r:embed="rId6"/>
            <a:stretch>
              <a:fillRect/>
            </a:stretch>
          </p:blipFill>
          <p:spPr>
            <a:xfrm>
              <a:off x="6083053" y="1446790"/>
              <a:ext cx="1778412" cy="1863503"/>
            </a:xfrm>
            <a:prstGeom prst="rect">
              <a:avLst/>
            </a:prstGeom>
          </p:spPr>
        </p:pic>
        <p:pic>
          <p:nvPicPr>
            <p:cNvPr id="11" name="Afbeelding 10">
              <a:extLst>
                <a:ext uri="{FF2B5EF4-FFF2-40B4-BE49-F238E27FC236}">
                  <a16:creationId xmlns:a16="http://schemas.microsoft.com/office/drawing/2014/main" id="{953EBF72-81B1-DD4B-B8AA-0D0CCC18052A}"/>
                </a:ext>
              </a:extLst>
            </p:cNvPr>
            <p:cNvPicPr>
              <a:picLocks noChangeAspect="1"/>
            </p:cNvPicPr>
            <p:nvPr/>
          </p:nvPicPr>
          <p:blipFill rotWithShape="1">
            <a:blip r:embed="rId7" cstate="email">
              <a:extLst>
                <a:ext uri="{28A0092B-C50C-407E-A947-70E740481C1C}">
                  <a14:useLocalDpi xmlns:a14="http://schemas.microsoft.com/office/drawing/2010/main"/>
                </a:ext>
              </a:extLst>
            </a:blip>
            <a:srcRect/>
            <a:stretch/>
          </p:blipFill>
          <p:spPr>
            <a:xfrm>
              <a:off x="4669296" y="2344178"/>
              <a:ext cx="1270660" cy="166255"/>
            </a:xfrm>
            <a:prstGeom prst="rect">
              <a:avLst/>
            </a:prstGeom>
          </p:spPr>
        </p:pic>
        <p:pic>
          <p:nvPicPr>
            <p:cNvPr id="12" name="Afbeelding 11">
              <a:extLst>
                <a:ext uri="{FF2B5EF4-FFF2-40B4-BE49-F238E27FC236}">
                  <a16:creationId xmlns:a16="http://schemas.microsoft.com/office/drawing/2014/main" id="{42E6112A-B34B-334C-B685-843735D53DB4}"/>
                </a:ext>
              </a:extLst>
            </p:cNvPr>
            <p:cNvPicPr>
              <a:picLocks noChangeAspect="1"/>
            </p:cNvPicPr>
            <p:nvPr/>
          </p:nvPicPr>
          <p:blipFill rotWithShape="1">
            <a:blip r:embed="rId7" cstate="email">
              <a:extLst>
                <a:ext uri="{28A0092B-C50C-407E-A947-70E740481C1C}">
                  <a14:useLocalDpi xmlns:a14="http://schemas.microsoft.com/office/drawing/2010/main"/>
                </a:ext>
              </a:extLst>
            </a:blip>
            <a:srcRect/>
            <a:stretch/>
          </p:blipFill>
          <p:spPr>
            <a:xfrm rot="8472302">
              <a:off x="5304627" y="4172451"/>
              <a:ext cx="1270660" cy="166255"/>
            </a:xfrm>
            <a:prstGeom prst="rect">
              <a:avLst/>
            </a:prstGeom>
          </p:spPr>
        </p:pic>
        <p:sp>
          <p:nvSpPr>
            <p:cNvPr id="13" name="Rechthoek 12">
              <a:extLst>
                <a:ext uri="{FF2B5EF4-FFF2-40B4-BE49-F238E27FC236}">
                  <a16:creationId xmlns:a16="http://schemas.microsoft.com/office/drawing/2014/main" id="{89562EC5-564C-AE43-A15A-DBE934D07AB4}"/>
                </a:ext>
              </a:extLst>
            </p:cNvPr>
            <p:cNvSpPr/>
            <p:nvPr/>
          </p:nvSpPr>
          <p:spPr>
            <a:xfrm>
              <a:off x="1674421" y="1793174"/>
              <a:ext cx="1252475" cy="5510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kstvak 13">
              <a:extLst>
                <a:ext uri="{FF2B5EF4-FFF2-40B4-BE49-F238E27FC236}">
                  <a16:creationId xmlns:a16="http://schemas.microsoft.com/office/drawing/2014/main" id="{F65F6D7B-FDEB-394D-9030-185725E66414}"/>
                </a:ext>
              </a:extLst>
            </p:cNvPr>
            <p:cNvSpPr txBox="1"/>
            <p:nvPr/>
          </p:nvSpPr>
          <p:spPr>
            <a:xfrm>
              <a:off x="6721433" y="3358190"/>
              <a:ext cx="756938" cy="338554"/>
            </a:xfrm>
            <a:prstGeom prst="rect">
              <a:avLst/>
            </a:prstGeom>
            <a:noFill/>
          </p:spPr>
          <p:txBody>
            <a:bodyPr wrap="none" rtlCol="0">
              <a:spAutoFit/>
            </a:bodyPr>
            <a:lstStyle/>
            <a:p>
              <a:r>
                <a:rPr lang="en-GB" sz="1600" dirty="0"/>
                <a:t>Library</a:t>
              </a:r>
              <a:endParaRPr lang="en-GB" dirty="0"/>
            </a:p>
          </p:txBody>
        </p:sp>
      </p:grpSp>
      <p:sp>
        <p:nvSpPr>
          <p:cNvPr id="15" name="TextBox 14">
            <a:extLst>
              <a:ext uri="{FF2B5EF4-FFF2-40B4-BE49-F238E27FC236}">
                <a16:creationId xmlns:a16="http://schemas.microsoft.com/office/drawing/2014/main" id="{34579FBB-3C9D-7042-81A2-17A9980F1D13}"/>
              </a:ext>
            </a:extLst>
          </p:cNvPr>
          <p:cNvSpPr txBox="1"/>
          <p:nvPr/>
        </p:nvSpPr>
        <p:spPr>
          <a:xfrm>
            <a:off x="2567575" y="5133837"/>
            <a:ext cx="2086860" cy="923330"/>
          </a:xfrm>
          <a:prstGeom prst="rect">
            <a:avLst/>
          </a:prstGeom>
          <a:solidFill>
            <a:schemeClr val="bg1"/>
          </a:solidFill>
        </p:spPr>
        <p:txBody>
          <a:bodyPr wrap="square" rtlCol="0">
            <a:spAutoFit/>
          </a:bodyPr>
          <a:lstStyle/>
          <a:p>
            <a:pPr algn="ctr"/>
            <a:endParaRPr lang="en-BE" dirty="0"/>
          </a:p>
          <a:p>
            <a:pPr algn="ctr"/>
            <a:r>
              <a:rPr lang="en-US" dirty="0"/>
              <a:t>Data analysis</a:t>
            </a:r>
            <a:endParaRPr lang="en-BE" dirty="0"/>
          </a:p>
          <a:p>
            <a:pPr algn="ctr"/>
            <a:endParaRPr lang="en-BE" dirty="0"/>
          </a:p>
        </p:txBody>
      </p:sp>
      <p:sp>
        <p:nvSpPr>
          <p:cNvPr id="16" name="TextBox 15">
            <a:extLst>
              <a:ext uri="{FF2B5EF4-FFF2-40B4-BE49-F238E27FC236}">
                <a16:creationId xmlns:a16="http://schemas.microsoft.com/office/drawing/2014/main" id="{C20B5A63-EC1B-C44E-B733-41A60FFDED71}"/>
              </a:ext>
            </a:extLst>
          </p:cNvPr>
          <p:cNvSpPr txBox="1"/>
          <p:nvPr/>
        </p:nvSpPr>
        <p:spPr>
          <a:xfrm>
            <a:off x="1968501" y="-1684"/>
            <a:ext cx="8598836" cy="707886"/>
          </a:xfrm>
          <a:prstGeom prst="rect">
            <a:avLst/>
          </a:prstGeom>
          <a:noFill/>
        </p:spPr>
        <p:txBody>
          <a:bodyPr wrap="square" rtlCol="0">
            <a:spAutoFit/>
          </a:bodyPr>
          <a:lstStyle/>
          <a:p>
            <a:pPr algn="ctr"/>
            <a:r>
              <a:rPr lang="en-GB" sz="4000" dirty="0"/>
              <a:t>G</a:t>
            </a:r>
            <a:r>
              <a:rPr lang="en-BE" sz="4000" dirty="0"/>
              <a:t>eneral workflow</a:t>
            </a:r>
          </a:p>
        </p:txBody>
      </p:sp>
      <p:sp>
        <p:nvSpPr>
          <p:cNvPr id="17" name="TextBox 16">
            <a:extLst>
              <a:ext uri="{FF2B5EF4-FFF2-40B4-BE49-F238E27FC236}">
                <a16:creationId xmlns:a16="http://schemas.microsoft.com/office/drawing/2014/main" id="{9E3111E0-D189-9941-9371-F7583EB8F8D4}"/>
              </a:ext>
            </a:extLst>
          </p:cNvPr>
          <p:cNvSpPr txBox="1"/>
          <p:nvPr/>
        </p:nvSpPr>
        <p:spPr>
          <a:xfrm>
            <a:off x="1968500" y="2736104"/>
            <a:ext cx="2155706" cy="369332"/>
          </a:xfrm>
          <a:prstGeom prst="rect">
            <a:avLst/>
          </a:prstGeom>
          <a:solidFill>
            <a:schemeClr val="bg1"/>
          </a:solidFill>
        </p:spPr>
        <p:txBody>
          <a:bodyPr wrap="square" rtlCol="0">
            <a:spAutoFit/>
          </a:bodyPr>
          <a:lstStyle/>
          <a:p>
            <a:pPr algn="ctr"/>
            <a:r>
              <a:rPr lang="en-BE" dirty="0"/>
              <a:t>material of interest</a:t>
            </a:r>
          </a:p>
        </p:txBody>
      </p:sp>
      <p:sp>
        <p:nvSpPr>
          <p:cNvPr id="21" name="Rounded Rectangle 20">
            <a:extLst>
              <a:ext uri="{FF2B5EF4-FFF2-40B4-BE49-F238E27FC236}">
                <a16:creationId xmlns:a16="http://schemas.microsoft.com/office/drawing/2014/main" id="{BE433816-31E5-2246-A232-5E88804718D8}"/>
              </a:ext>
            </a:extLst>
          </p:cNvPr>
          <p:cNvSpPr/>
          <p:nvPr/>
        </p:nvSpPr>
        <p:spPr>
          <a:xfrm>
            <a:off x="4969889" y="1070545"/>
            <a:ext cx="6222569" cy="2785195"/>
          </a:xfrm>
          <a:prstGeom prst="roundRect">
            <a:avLst>
              <a:gd name="adj" fmla="val 23066"/>
            </a:avLst>
          </a:prstGeom>
          <a:noFill/>
          <a:ln>
            <a:solidFill>
              <a:srgbClr val="000000">
                <a:alpha val="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2" name="Rounded Rectangle 21">
            <a:extLst>
              <a:ext uri="{FF2B5EF4-FFF2-40B4-BE49-F238E27FC236}">
                <a16:creationId xmlns:a16="http://schemas.microsoft.com/office/drawing/2014/main" id="{23F50579-664C-0E4F-95D7-D7087BFDE5DC}"/>
              </a:ext>
            </a:extLst>
          </p:cNvPr>
          <p:cNvSpPr/>
          <p:nvPr/>
        </p:nvSpPr>
        <p:spPr>
          <a:xfrm>
            <a:off x="5566574" y="3465033"/>
            <a:ext cx="3603679" cy="2785195"/>
          </a:xfrm>
          <a:prstGeom prst="roundRect">
            <a:avLst>
              <a:gd name="adj" fmla="val 23066"/>
            </a:avLst>
          </a:prstGeom>
          <a:noFill/>
          <a:ln>
            <a:solidFill>
              <a:srgbClr val="FAA3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3" name="TextBox 2">
            <a:extLst>
              <a:ext uri="{FF2B5EF4-FFF2-40B4-BE49-F238E27FC236}">
                <a16:creationId xmlns:a16="http://schemas.microsoft.com/office/drawing/2014/main" id="{1DE83922-BBCE-D81F-FE59-84904E02E651}"/>
              </a:ext>
            </a:extLst>
          </p:cNvPr>
          <p:cNvSpPr txBox="1"/>
          <p:nvPr/>
        </p:nvSpPr>
        <p:spPr>
          <a:xfrm>
            <a:off x="5068211" y="2757819"/>
            <a:ext cx="1916064" cy="369332"/>
          </a:xfrm>
          <a:prstGeom prst="rect">
            <a:avLst/>
          </a:prstGeom>
          <a:solidFill>
            <a:srgbClr val="FFFFFF"/>
          </a:solidFill>
        </p:spPr>
        <p:txBody>
          <a:bodyPr wrap="square" rtlCol="0">
            <a:spAutoFit/>
          </a:bodyPr>
          <a:lstStyle/>
          <a:p>
            <a:pPr algn="ctr"/>
            <a:r>
              <a:rPr lang="en-GB" dirty="0"/>
              <a:t>I</a:t>
            </a:r>
            <a:r>
              <a:rPr lang="en-BE" dirty="0"/>
              <a:t>nput prep and QC</a:t>
            </a:r>
          </a:p>
        </p:txBody>
      </p:sp>
      <p:sp>
        <p:nvSpPr>
          <p:cNvPr id="23" name="Rounded Rectangle 22">
            <a:extLst>
              <a:ext uri="{FF2B5EF4-FFF2-40B4-BE49-F238E27FC236}">
                <a16:creationId xmlns:a16="http://schemas.microsoft.com/office/drawing/2014/main" id="{1952660B-9B3F-094C-B4D2-B4D63C491FD7}"/>
              </a:ext>
            </a:extLst>
          </p:cNvPr>
          <p:cNvSpPr/>
          <p:nvPr/>
        </p:nvSpPr>
        <p:spPr>
          <a:xfrm>
            <a:off x="2061337" y="3801779"/>
            <a:ext cx="3603679" cy="2785195"/>
          </a:xfrm>
          <a:prstGeom prst="roundRect">
            <a:avLst>
              <a:gd name="adj" fmla="val 23066"/>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30" name="Rounded Rectangle 29">
            <a:extLst>
              <a:ext uri="{FF2B5EF4-FFF2-40B4-BE49-F238E27FC236}">
                <a16:creationId xmlns:a16="http://schemas.microsoft.com/office/drawing/2014/main" id="{2BC67EA5-1C7D-A340-944A-26E88C594530}"/>
              </a:ext>
            </a:extLst>
          </p:cNvPr>
          <p:cNvSpPr/>
          <p:nvPr/>
        </p:nvSpPr>
        <p:spPr>
          <a:xfrm>
            <a:off x="1968500" y="1447800"/>
            <a:ext cx="3077702" cy="2508663"/>
          </a:xfrm>
          <a:prstGeom prst="roundRect">
            <a:avLst/>
          </a:prstGeom>
          <a:noFill/>
          <a:ln>
            <a:solidFill>
              <a:srgbClr val="000000">
                <a:alpha val="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 name="Rectangle 1">
            <a:extLst>
              <a:ext uri="{FF2B5EF4-FFF2-40B4-BE49-F238E27FC236}">
                <a16:creationId xmlns:a16="http://schemas.microsoft.com/office/drawing/2014/main" id="{5111A2A8-8FAC-78CA-EE6B-52ECE4158661}"/>
              </a:ext>
            </a:extLst>
          </p:cNvPr>
          <p:cNvSpPr/>
          <p:nvPr/>
        </p:nvSpPr>
        <p:spPr>
          <a:xfrm>
            <a:off x="1816608" y="1111054"/>
            <a:ext cx="9375850" cy="2744686"/>
          </a:xfrm>
          <a:prstGeom prst="rect">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Tree>
    <p:extLst>
      <p:ext uri="{BB962C8B-B14F-4D97-AF65-F5344CB8AC3E}">
        <p14:creationId xmlns:p14="http://schemas.microsoft.com/office/powerpoint/2010/main" val="22802588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ounded Rectangle 15">
            <a:extLst>
              <a:ext uri="{FF2B5EF4-FFF2-40B4-BE49-F238E27FC236}">
                <a16:creationId xmlns:a16="http://schemas.microsoft.com/office/drawing/2014/main" id="{CF992A70-BC90-6845-B6D6-B976771CE56D}"/>
              </a:ext>
            </a:extLst>
          </p:cNvPr>
          <p:cNvSpPr/>
          <p:nvPr/>
        </p:nvSpPr>
        <p:spPr>
          <a:xfrm>
            <a:off x="1331296" y="774700"/>
            <a:ext cx="9971441" cy="5418710"/>
          </a:xfrm>
          <a:prstGeom prst="roundRect">
            <a:avLst/>
          </a:prstGeom>
          <a:noFill/>
          <a:ln>
            <a:solidFill>
              <a:srgbClr val="15AABF">
                <a:alpha val="6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30" name="Triangle 29">
            <a:extLst>
              <a:ext uri="{FF2B5EF4-FFF2-40B4-BE49-F238E27FC236}">
                <a16:creationId xmlns:a16="http://schemas.microsoft.com/office/drawing/2014/main" id="{B514F9D4-9C71-274E-8D5C-D7180D539CDC}"/>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dirty="0"/>
          </a:p>
        </p:txBody>
      </p:sp>
      <p:sp>
        <p:nvSpPr>
          <p:cNvPr id="31" name="Triangle 30">
            <a:extLst>
              <a:ext uri="{FF2B5EF4-FFF2-40B4-BE49-F238E27FC236}">
                <a16:creationId xmlns:a16="http://schemas.microsoft.com/office/drawing/2014/main" id="{3943E0E5-9CFA-DB4F-B1AA-B9AC7661CD9C}"/>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32" name="Picture 2" descr="Genomics Core Leuven">
            <a:extLst>
              <a:ext uri="{FF2B5EF4-FFF2-40B4-BE49-F238E27FC236}">
                <a16:creationId xmlns:a16="http://schemas.microsoft.com/office/drawing/2014/main" id="{50BA54E5-351A-6E48-86EC-2259673DAA8B}"/>
              </a:ext>
            </a:extLst>
          </p:cNvPr>
          <p:cNvPicPr>
            <a:picLocks noChangeAspect="1" noChangeArrowheads="1"/>
          </p:cNvPicPr>
          <p:nvPr/>
        </p:nvPicPr>
        <p:blipFill rotWithShape="1">
          <a:blip r:embed="rId2">
            <a:extLst>
              <a:ext uri="{28A0092B-C50C-407E-A947-70E740481C1C}">
                <a14:useLocalDpi xmlns:a14="http://schemas.microsoft.com/office/drawing/2010/main"/>
              </a:ext>
            </a:extLst>
          </a:blip>
          <a:srcRect r="23316"/>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2CB2D57-D737-8A4C-A531-48F46D557F8B}"/>
              </a:ext>
            </a:extLst>
          </p:cNvPr>
          <p:cNvSpPr txBox="1"/>
          <p:nvPr/>
        </p:nvSpPr>
        <p:spPr>
          <a:xfrm>
            <a:off x="1730876" y="1444519"/>
            <a:ext cx="9172280" cy="3847207"/>
          </a:xfrm>
          <a:prstGeom prst="rect">
            <a:avLst/>
          </a:prstGeom>
          <a:noFill/>
        </p:spPr>
        <p:txBody>
          <a:bodyPr wrap="square" rtlCol="0">
            <a:spAutoFit/>
          </a:bodyPr>
          <a:lstStyle/>
          <a:p>
            <a:pPr algn="ctr"/>
            <a:r>
              <a:rPr lang="en-US" sz="2400" dirty="0"/>
              <a:t>You are all set to start your first NGS experiment!</a:t>
            </a:r>
          </a:p>
          <a:p>
            <a:pPr algn="ctr"/>
            <a:endParaRPr lang="en-US" sz="2400" dirty="0"/>
          </a:p>
          <a:p>
            <a:pPr algn="ctr"/>
            <a:endParaRPr lang="en-US" sz="2400" dirty="0"/>
          </a:p>
          <a:p>
            <a:pPr algn="ctr"/>
            <a:r>
              <a:rPr lang="en-US" sz="2400" dirty="0"/>
              <a:t>Still not sure on how to proceed?</a:t>
            </a:r>
          </a:p>
          <a:p>
            <a:pPr algn="ctr"/>
            <a:endParaRPr lang="en-US" sz="2400" dirty="0"/>
          </a:p>
          <a:p>
            <a:pPr algn="ctr"/>
            <a:endParaRPr lang="en-US" sz="2400" dirty="0"/>
          </a:p>
          <a:p>
            <a:pPr algn="ctr"/>
            <a:endParaRPr lang="en-US" sz="2400" dirty="0"/>
          </a:p>
          <a:p>
            <a:pPr algn="ctr"/>
            <a:r>
              <a:rPr lang="en-US" sz="2400" dirty="0"/>
              <a:t>Contact the Genomics Core for more info</a:t>
            </a:r>
          </a:p>
          <a:p>
            <a:pPr algn="ctr"/>
            <a:endParaRPr lang="en-US" sz="2400" dirty="0"/>
          </a:p>
          <a:p>
            <a:pPr algn="ctr"/>
            <a:r>
              <a:rPr lang="en-US" sz="2800" b="1" dirty="0" err="1"/>
              <a:t>info@genomicscore.be</a:t>
            </a:r>
            <a:endParaRPr lang="en-BE" sz="2800" b="1" dirty="0"/>
          </a:p>
        </p:txBody>
      </p:sp>
      <p:cxnSp>
        <p:nvCxnSpPr>
          <p:cNvPr id="6" name="Straight Arrow Connector 5">
            <a:extLst>
              <a:ext uri="{FF2B5EF4-FFF2-40B4-BE49-F238E27FC236}">
                <a16:creationId xmlns:a16="http://schemas.microsoft.com/office/drawing/2014/main" id="{6AF13212-BF6B-5042-AC21-C29A565EFF2F}"/>
              </a:ext>
            </a:extLst>
          </p:cNvPr>
          <p:cNvCxnSpPr/>
          <p:nvPr/>
        </p:nvCxnSpPr>
        <p:spPr>
          <a:xfrm>
            <a:off x="6317016" y="3271101"/>
            <a:ext cx="0" cy="59388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06367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riangle 9">
            <a:extLst>
              <a:ext uri="{FF2B5EF4-FFF2-40B4-BE49-F238E27FC236}">
                <a16:creationId xmlns:a16="http://schemas.microsoft.com/office/drawing/2014/main" id="{770B07A8-1047-CE43-936A-DC8A0ECD231E}"/>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dirty="0"/>
          </a:p>
        </p:txBody>
      </p:sp>
      <p:sp>
        <p:nvSpPr>
          <p:cNvPr id="11" name="Triangle 10">
            <a:extLst>
              <a:ext uri="{FF2B5EF4-FFF2-40B4-BE49-F238E27FC236}">
                <a16:creationId xmlns:a16="http://schemas.microsoft.com/office/drawing/2014/main" id="{EAD0950F-1DAB-F64C-B04C-36AFA87ED500}"/>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12" name="Picture 2" descr="Genomics Core Leuven">
            <a:extLst>
              <a:ext uri="{FF2B5EF4-FFF2-40B4-BE49-F238E27FC236}">
                <a16:creationId xmlns:a16="http://schemas.microsoft.com/office/drawing/2014/main" id="{E8FDD7BD-510A-4446-A20A-E60F72971E3F}"/>
              </a:ext>
            </a:extLst>
          </p:cNvPr>
          <p:cNvPicPr>
            <a:picLocks noChangeAspect="1" noChangeArrowheads="1"/>
          </p:cNvPicPr>
          <p:nvPr/>
        </p:nvPicPr>
        <p:blipFill rotWithShape="1">
          <a:blip r:embed="rId3">
            <a:extLst>
              <a:ext uri="{28A0092B-C50C-407E-A947-70E740481C1C}">
                <a14:useLocalDpi xmlns:a14="http://schemas.microsoft.com/office/drawing/2010/main"/>
              </a:ext>
            </a:extLst>
          </a:blip>
          <a:srcRect r="23316"/>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Diagram&#10;&#10;Description automatically generated">
            <a:extLst>
              <a:ext uri="{FF2B5EF4-FFF2-40B4-BE49-F238E27FC236}">
                <a16:creationId xmlns:a16="http://schemas.microsoft.com/office/drawing/2014/main" id="{B351C522-D3DD-2206-7D2B-189A0D832E1F}"/>
              </a:ext>
            </a:extLst>
          </p:cNvPr>
          <p:cNvPicPr>
            <a:picLocks noChangeAspect="1"/>
          </p:cNvPicPr>
          <p:nvPr/>
        </p:nvPicPr>
        <p:blipFill>
          <a:blip r:embed="rId4"/>
          <a:stretch>
            <a:fillRect/>
          </a:stretch>
        </p:blipFill>
        <p:spPr>
          <a:xfrm>
            <a:off x="2203450" y="273050"/>
            <a:ext cx="7772400" cy="6301603"/>
          </a:xfrm>
          <a:prstGeom prst="rect">
            <a:avLst/>
          </a:prstGeom>
        </p:spPr>
      </p:pic>
    </p:spTree>
    <p:extLst>
      <p:ext uri="{BB962C8B-B14F-4D97-AF65-F5344CB8AC3E}">
        <p14:creationId xmlns:p14="http://schemas.microsoft.com/office/powerpoint/2010/main" val="23010464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787B81B5-721F-0847-BFC8-43FE2ACE17BA}"/>
              </a:ext>
            </a:extLst>
          </p:cNvPr>
          <p:cNvSpPr/>
          <p:nvPr/>
        </p:nvSpPr>
        <p:spPr>
          <a:xfrm>
            <a:off x="2219785" y="1235675"/>
            <a:ext cx="352751" cy="1343564"/>
          </a:xfrm>
          <a:custGeom>
            <a:avLst/>
            <a:gdLst>
              <a:gd name="connsiteX0" fmla="*/ 0 w 457200"/>
              <a:gd name="connsiteY0" fmla="*/ 1309816 h 1407972"/>
              <a:gd name="connsiteX1" fmla="*/ 284206 w 457200"/>
              <a:gd name="connsiteY1" fmla="*/ 1272746 h 1407972"/>
              <a:gd name="connsiteX2" fmla="*/ 457200 w 457200"/>
              <a:gd name="connsiteY2" fmla="*/ 0 h 1407972"/>
              <a:gd name="connsiteX0" fmla="*/ 0 w 457200"/>
              <a:gd name="connsiteY0" fmla="*/ 1309816 h 1346110"/>
              <a:gd name="connsiteX1" fmla="*/ 420130 w 457200"/>
              <a:gd name="connsiteY1" fmla="*/ 1099751 h 1346110"/>
              <a:gd name="connsiteX2" fmla="*/ 457200 w 457200"/>
              <a:gd name="connsiteY2" fmla="*/ 0 h 1346110"/>
              <a:gd name="connsiteX0" fmla="*/ 0 w 457200"/>
              <a:gd name="connsiteY0" fmla="*/ 1309816 h 1324859"/>
              <a:gd name="connsiteX1" fmla="*/ 382368 w 457200"/>
              <a:gd name="connsiteY1" fmla="*/ 842767 h 1324859"/>
              <a:gd name="connsiteX2" fmla="*/ 457200 w 457200"/>
              <a:gd name="connsiteY2" fmla="*/ 0 h 1324859"/>
              <a:gd name="connsiteX0" fmla="*/ 0 w 646012"/>
              <a:gd name="connsiteY0" fmla="*/ 1273103 h 1289582"/>
              <a:gd name="connsiteX1" fmla="*/ 571180 w 646012"/>
              <a:gd name="connsiteY1" fmla="*/ 842767 h 1289582"/>
              <a:gd name="connsiteX2" fmla="*/ 646012 w 646012"/>
              <a:gd name="connsiteY2" fmla="*/ 0 h 1289582"/>
              <a:gd name="connsiteX0" fmla="*/ 0 w 646012"/>
              <a:gd name="connsiteY0" fmla="*/ 1273103 h 1277444"/>
              <a:gd name="connsiteX1" fmla="*/ 571180 w 646012"/>
              <a:gd name="connsiteY1" fmla="*/ 842767 h 1277444"/>
              <a:gd name="connsiteX2" fmla="*/ 646012 w 646012"/>
              <a:gd name="connsiteY2" fmla="*/ 0 h 1277444"/>
              <a:gd name="connsiteX0" fmla="*/ 0 w 655649"/>
              <a:gd name="connsiteY0" fmla="*/ 1316820 h 1320593"/>
              <a:gd name="connsiteX1" fmla="*/ 580817 w 655649"/>
              <a:gd name="connsiteY1" fmla="*/ 842767 h 1320593"/>
              <a:gd name="connsiteX2" fmla="*/ 655649 w 655649"/>
              <a:gd name="connsiteY2" fmla="*/ 0 h 1320593"/>
              <a:gd name="connsiteX0" fmla="*/ 0 w 659212"/>
              <a:gd name="connsiteY0" fmla="*/ 1316820 h 1320740"/>
              <a:gd name="connsiteX1" fmla="*/ 628996 w 659212"/>
              <a:gd name="connsiteY1" fmla="*/ 855258 h 1320740"/>
              <a:gd name="connsiteX2" fmla="*/ 655649 w 659212"/>
              <a:gd name="connsiteY2" fmla="*/ 0 h 1320740"/>
            </a:gdLst>
            <a:ahLst/>
            <a:cxnLst>
              <a:cxn ang="0">
                <a:pos x="connsiteX0" y="connsiteY0"/>
              </a:cxn>
              <a:cxn ang="0">
                <a:pos x="connsiteX1" y="connsiteY1"/>
              </a:cxn>
              <a:cxn ang="0">
                <a:pos x="connsiteX2" y="connsiteY2"/>
              </a:cxn>
            </a:cxnLst>
            <a:rect l="l" t="t" r="r" b="b"/>
            <a:pathLst>
              <a:path w="659212" h="1320740">
                <a:moveTo>
                  <a:pt x="0" y="1316820"/>
                </a:moveTo>
                <a:cubicBezTo>
                  <a:pt x="547256" y="1357473"/>
                  <a:pt x="552796" y="1073561"/>
                  <a:pt x="628996" y="855258"/>
                </a:cubicBezTo>
                <a:cubicBezTo>
                  <a:pt x="705196" y="636955"/>
                  <a:pt x="607252" y="527221"/>
                  <a:pt x="655649" y="0"/>
                </a:cubicBezTo>
              </a:path>
            </a:pathLst>
          </a:custGeom>
          <a:noFill/>
          <a:ln>
            <a:solidFill>
              <a:srgbClr val="E64980">
                <a:alpha val="29804"/>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12" name="Picture 11" descr="Shape, rectangle&#10;&#10;Description automatically generated">
            <a:extLst>
              <a:ext uri="{FF2B5EF4-FFF2-40B4-BE49-F238E27FC236}">
                <a16:creationId xmlns:a16="http://schemas.microsoft.com/office/drawing/2014/main" id="{33DE0237-E962-1C46-AB90-D055B4275D7D}"/>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98439" y="1582964"/>
            <a:ext cx="2121346" cy="4064074"/>
          </a:xfrm>
          <a:prstGeom prst="rect">
            <a:avLst/>
          </a:prstGeom>
        </p:spPr>
      </p:pic>
      <p:sp>
        <p:nvSpPr>
          <p:cNvPr id="13" name="Rounded Rectangle 12">
            <a:extLst>
              <a:ext uri="{FF2B5EF4-FFF2-40B4-BE49-F238E27FC236}">
                <a16:creationId xmlns:a16="http://schemas.microsoft.com/office/drawing/2014/main" id="{1F7532E6-416D-B044-9B8D-B3BD70B36CA7}"/>
              </a:ext>
            </a:extLst>
          </p:cNvPr>
          <p:cNvSpPr/>
          <p:nvPr/>
        </p:nvSpPr>
        <p:spPr>
          <a:xfrm>
            <a:off x="2570205" y="185351"/>
            <a:ext cx="8411825" cy="6437871"/>
          </a:xfrm>
          <a:prstGeom prst="roundRect">
            <a:avLst/>
          </a:prstGeom>
          <a:noFill/>
          <a:ln w="19050">
            <a:solidFill>
              <a:srgbClr val="E64980">
                <a:alpha val="29804"/>
              </a:srgbClr>
            </a:solidFill>
            <a:prstDash val="sysDash"/>
            <a:extLst>
              <a:ext uri="{C807C97D-BFC1-408E-A445-0C87EB9F89A2}">
                <ask:lineSketchStyleProps xmlns:ask="http://schemas.microsoft.com/office/drawing/2018/sketchyshapes" sd="1219033472">
                  <a:custGeom>
                    <a:avLst/>
                    <a:gdLst>
                      <a:gd name="connsiteX0" fmla="*/ 0 w 8411825"/>
                      <a:gd name="connsiteY0" fmla="*/ 1013274 h 6079525"/>
                      <a:gd name="connsiteX1" fmla="*/ 1013274 w 8411825"/>
                      <a:gd name="connsiteY1" fmla="*/ 0 h 6079525"/>
                      <a:gd name="connsiteX2" fmla="*/ 1721459 w 8411825"/>
                      <a:gd name="connsiteY2" fmla="*/ 0 h 6079525"/>
                      <a:gd name="connsiteX3" fmla="*/ 2238086 w 8411825"/>
                      <a:gd name="connsiteY3" fmla="*/ 0 h 6079525"/>
                      <a:gd name="connsiteX4" fmla="*/ 2690860 w 8411825"/>
                      <a:gd name="connsiteY4" fmla="*/ 0 h 6079525"/>
                      <a:gd name="connsiteX5" fmla="*/ 3335193 w 8411825"/>
                      <a:gd name="connsiteY5" fmla="*/ 0 h 6079525"/>
                      <a:gd name="connsiteX6" fmla="*/ 3851820 w 8411825"/>
                      <a:gd name="connsiteY6" fmla="*/ 0 h 6079525"/>
                      <a:gd name="connsiteX7" fmla="*/ 4560005 w 8411825"/>
                      <a:gd name="connsiteY7" fmla="*/ 0 h 6079525"/>
                      <a:gd name="connsiteX8" fmla="*/ 5012779 w 8411825"/>
                      <a:gd name="connsiteY8" fmla="*/ 0 h 6079525"/>
                      <a:gd name="connsiteX9" fmla="*/ 5720965 w 8411825"/>
                      <a:gd name="connsiteY9" fmla="*/ 0 h 6079525"/>
                      <a:gd name="connsiteX10" fmla="*/ 6109886 w 8411825"/>
                      <a:gd name="connsiteY10" fmla="*/ 0 h 6079525"/>
                      <a:gd name="connsiteX11" fmla="*/ 6690366 w 8411825"/>
                      <a:gd name="connsiteY11" fmla="*/ 0 h 6079525"/>
                      <a:gd name="connsiteX12" fmla="*/ 7398551 w 8411825"/>
                      <a:gd name="connsiteY12" fmla="*/ 0 h 6079525"/>
                      <a:gd name="connsiteX13" fmla="*/ 8411825 w 8411825"/>
                      <a:gd name="connsiteY13" fmla="*/ 1013274 h 6079525"/>
                      <a:gd name="connsiteX14" fmla="*/ 8411825 w 8411825"/>
                      <a:gd name="connsiteY14" fmla="*/ 1592271 h 6079525"/>
                      <a:gd name="connsiteX15" fmla="*/ 8411825 w 8411825"/>
                      <a:gd name="connsiteY15" fmla="*/ 2090208 h 6079525"/>
                      <a:gd name="connsiteX16" fmla="*/ 8411825 w 8411825"/>
                      <a:gd name="connsiteY16" fmla="*/ 2669205 h 6079525"/>
                      <a:gd name="connsiteX17" fmla="*/ 8411825 w 8411825"/>
                      <a:gd name="connsiteY17" fmla="*/ 3329261 h 6079525"/>
                      <a:gd name="connsiteX18" fmla="*/ 8411825 w 8411825"/>
                      <a:gd name="connsiteY18" fmla="*/ 3908258 h 6079525"/>
                      <a:gd name="connsiteX19" fmla="*/ 8411825 w 8411825"/>
                      <a:gd name="connsiteY19" fmla="*/ 4365665 h 6079525"/>
                      <a:gd name="connsiteX20" fmla="*/ 8411825 w 8411825"/>
                      <a:gd name="connsiteY20" fmla="*/ 5066251 h 6079525"/>
                      <a:gd name="connsiteX21" fmla="*/ 7398551 w 8411825"/>
                      <a:gd name="connsiteY21" fmla="*/ 6079525 h 6079525"/>
                      <a:gd name="connsiteX22" fmla="*/ 6881924 w 8411825"/>
                      <a:gd name="connsiteY22" fmla="*/ 6079525 h 6079525"/>
                      <a:gd name="connsiteX23" fmla="*/ 6301444 w 8411825"/>
                      <a:gd name="connsiteY23" fmla="*/ 6079525 h 6079525"/>
                      <a:gd name="connsiteX24" fmla="*/ 5912523 w 8411825"/>
                      <a:gd name="connsiteY24" fmla="*/ 6079525 h 6079525"/>
                      <a:gd name="connsiteX25" fmla="*/ 5523601 w 8411825"/>
                      <a:gd name="connsiteY25" fmla="*/ 6079525 h 6079525"/>
                      <a:gd name="connsiteX26" fmla="*/ 4943122 w 8411825"/>
                      <a:gd name="connsiteY26" fmla="*/ 6079525 h 6079525"/>
                      <a:gd name="connsiteX27" fmla="*/ 4490348 w 8411825"/>
                      <a:gd name="connsiteY27" fmla="*/ 6079525 h 6079525"/>
                      <a:gd name="connsiteX28" fmla="*/ 3846015 w 8411825"/>
                      <a:gd name="connsiteY28" fmla="*/ 6079525 h 6079525"/>
                      <a:gd name="connsiteX29" fmla="*/ 3393241 w 8411825"/>
                      <a:gd name="connsiteY29" fmla="*/ 6079525 h 6079525"/>
                      <a:gd name="connsiteX30" fmla="*/ 2748908 w 8411825"/>
                      <a:gd name="connsiteY30" fmla="*/ 6079525 h 6079525"/>
                      <a:gd name="connsiteX31" fmla="*/ 2359987 w 8411825"/>
                      <a:gd name="connsiteY31" fmla="*/ 6079525 h 6079525"/>
                      <a:gd name="connsiteX32" fmla="*/ 1715654 w 8411825"/>
                      <a:gd name="connsiteY32" fmla="*/ 6079525 h 6079525"/>
                      <a:gd name="connsiteX33" fmla="*/ 1013274 w 8411825"/>
                      <a:gd name="connsiteY33" fmla="*/ 6079525 h 6079525"/>
                      <a:gd name="connsiteX34" fmla="*/ 0 w 8411825"/>
                      <a:gd name="connsiteY34" fmla="*/ 5066251 h 6079525"/>
                      <a:gd name="connsiteX35" fmla="*/ 0 w 8411825"/>
                      <a:gd name="connsiteY35" fmla="*/ 4406195 h 6079525"/>
                      <a:gd name="connsiteX36" fmla="*/ 0 w 8411825"/>
                      <a:gd name="connsiteY36" fmla="*/ 3908258 h 6079525"/>
                      <a:gd name="connsiteX37" fmla="*/ 0 w 8411825"/>
                      <a:gd name="connsiteY37" fmla="*/ 3450850 h 6079525"/>
                      <a:gd name="connsiteX38" fmla="*/ 0 w 8411825"/>
                      <a:gd name="connsiteY38" fmla="*/ 2952913 h 6079525"/>
                      <a:gd name="connsiteX39" fmla="*/ 0 w 8411825"/>
                      <a:gd name="connsiteY39" fmla="*/ 2414446 h 6079525"/>
                      <a:gd name="connsiteX40" fmla="*/ 0 w 8411825"/>
                      <a:gd name="connsiteY40" fmla="*/ 1835449 h 6079525"/>
                      <a:gd name="connsiteX41" fmla="*/ 0 w 8411825"/>
                      <a:gd name="connsiteY41" fmla="*/ 1013274 h 607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8411825" h="6079525" extrusionOk="0">
                        <a:moveTo>
                          <a:pt x="0" y="1013274"/>
                        </a:moveTo>
                        <a:cubicBezTo>
                          <a:pt x="-102804" y="390246"/>
                          <a:pt x="324668" y="48412"/>
                          <a:pt x="1013274" y="0"/>
                        </a:cubicBezTo>
                        <a:cubicBezTo>
                          <a:pt x="1221492" y="-76002"/>
                          <a:pt x="1452409" y="66076"/>
                          <a:pt x="1721459" y="0"/>
                        </a:cubicBezTo>
                        <a:cubicBezTo>
                          <a:pt x="1990510" y="-66076"/>
                          <a:pt x="2058947" y="31289"/>
                          <a:pt x="2238086" y="0"/>
                        </a:cubicBezTo>
                        <a:cubicBezTo>
                          <a:pt x="2417225" y="-31289"/>
                          <a:pt x="2559296" y="11396"/>
                          <a:pt x="2690860" y="0"/>
                        </a:cubicBezTo>
                        <a:cubicBezTo>
                          <a:pt x="2822424" y="-11396"/>
                          <a:pt x="3074681" y="68794"/>
                          <a:pt x="3335193" y="0"/>
                        </a:cubicBezTo>
                        <a:cubicBezTo>
                          <a:pt x="3595705" y="-68794"/>
                          <a:pt x="3714577" y="28880"/>
                          <a:pt x="3851820" y="0"/>
                        </a:cubicBezTo>
                        <a:cubicBezTo>
                          <a:pt x="3989063" y="-28880"/>
                          <a:pt x="4397253" y="11371"/>
                          <a:pt x="4560005" y="0"/>
                        </a:cubicBezTo>
                        <a:cubicBezTo>
                          <a:pt x="4722758" y="-11371"/>
                          <a:pt x="4846326" y="24934"/>
                          <a:pt x="5012779" y="0"/>
                        </a:cubicBezTo>
                        <a:cubicBezTo>
                          <a:pt x="5179232" y="-24934"/>
                          <a:pt x="5414985" y="27977"/>
                          <a:pt x="5720965" y="0"/>
                        </a:cubicBezTo>
                        <a:cubicBezTo>
                          <a:pt x="6026945" y="-27977"/>
                          <a:pt x="5952627" y="4648"/>
                          <a:pt x="6109886" y="0"/>
                        </a:cubicBezTo>
                        <a:cubicBezTo>
                          <a:pt x="6267145" y="-4648"/>
                          <a:pt x="6520200" y="62990"/>
                          <a:pt x="6690366" y="0"/>
                        </a:cubicBezTo>
                        <a:cubicBezTo>
                          <a:pt x="6860532" y="-62990"/>
                          <a:pt x="7078318" y="33421"/>
                          <a:pt x="7398551" y="0"/>
                        </a:cubicBezTo>
                        <a:cubicBezTo>
                          <a:pt x="8031271" y="-72239"/>
                          <a:pt x="8455351" y="425592"/>
                          <a:pt x="8411825" y="1013274"/>
                        </a:cubicBezTo>
                        <a:cubicBezTo>
                          <a:pt x="8467362" y="1244336"/>
                          <a:pt x="8365820" y="1454726"/>
                          <a:pt x="8411825" y="1592271"/>
                        </a:cubicBezTo>
                        <a:cubicBezTo>
                          <a:pt x="8457830" y="1729816"/>
                          <a:pt x="8391830" y="1938873"/>
                          <a:pt x="8411825" y="2090208"/>
                        </a:cubicBezTo>
                        <a:cubicBezTo>
                          <a:pt x="8431820" y="2241543"/>
                          <a:pt x="8385640" y="2530434"/>
                          <a:pt x="8411825" y="2669205"/>
                        </a:cubicBezTo>
                        <a:cubicBezTo>
                          <a:pt x="8438010" y="2807976"/>
                          <a:pt x="8384417" y="3154356"/>
                          <a:pt x="8411825" y="3329261"/>
                        </a:cubicBezTo>
                        <a:cubicBezTo>
                          <a:pt x="8439233" y="3504166"/>
                          <a:pt x="8360359" y="3771976"/>
                          <a:pt x="8411825" y="3908258"/>
                        </a:cubicBezTo>
                        <a:cubicBezTo>
                          <a:pt x="8463291" y="4044540"/>
                          <a:pt x="8402729" y="4180418"/>
                          <a:pt x="8411825" y="4365665"/>
                        </a:cubicBezTo>
                        <a:cubicBezTo>
                          <a:pt x="8420921" y="4550912"/>
                          <a:pt x="8399130" y="4883369"/>
                          <a:pt x="8411825" y="5066251"/>
                        </a:cubicBezTo>
                        <a:cubicBezTo>
                          <a:pt x="8497968" y="5574769"/>
                          <a:pt x="7892703" y="6183452"/>
                          <a:pt x="7398551" y="6079525"/>
                        </a:cubicBezTo>
                        <a:cubicBezTo>
                          <a:pt x="7157812" y="6079926"/>
                          <a:pt x="7004989" y="6035751"/>
                          <a:pt x="6881924" y="6079525"/>
                        </a:cubicBezTo>
                        <a:cubicBezTo>
                          <a:pt x="6758859" y="6123299"/>
                          <a:pt x="6556140" y="6029579"/>
                          <a:pt x="6301444" y="6079525"/>
                        </a:cubicBezTo>
                        <a:cubicBezTo>
                          <a:pt x="6046748" y="6129471"/>
                          <a:pt x="6047287" y="6038637"/>
                          <a:pt x="5912523" y="6079525"/>
                        </a:cubicBezTo>
                        <a:cubicBezTo>
                          <a:pt x="5777759" y="6120413"/>
                          <a:pt x="5650129" y="6034178"/>
                          <a:pt x="5523601" y="6079525"/>
                        </a:cubicBezTo>
                        <a:cubicBezTo>
                          <a:pt x="5397073" y="6124872"/>
                          <a:pt x="5107424" y="6073740"/>
                          <a:pt x="4943122" y="6079525"/>
                        </a:cubicBezTo>
                        <a:cubicBezTo>
                          <a:pt x="4778820" y="6085310"/>
                          <a:pt x="4687063" y="6032615"/>
                          <a:pt x="4490348" y="6079525"/>
                        </a:cubicBezTo>
                        <a:cubicBezTo>
                          <a:pt x="4293633" y="6126435"/>
                          <a:pt x="4068090" y="6017649"/>
                          <a:pt x="3846015" y="6079525"/>
                        </a:cubicBezTo>
                        <a:cubicBezTo>
                          <a:pt x="3623940" y="6141401"/>
                          <a:pt x="3570656" y="6075366"/>
                          <a:pt x="3393241" y="6079525"/>
                        </a:cubicBezTo>
                        <a:cubicBezTo>
                          <a:pt x="3215826" y="6083684"/>
                          <a:pt x="3030746" y="6029854"/>
                          <a:pt x="2748908" y="6079525"/>
                        </a:cubicBezTo>
                        <a:cubicBezTo>
                          <a:pt x="2467070" y="6129196"/>
                          <a:pt x="2474263" y="6063531"/>
                          <a:pt x="2359987" y="6079525"/>
                        </a:cubicBezTo>
                        <a:cubicBezTo>
                          <a:pt x="2245711" y="6095519"/>
                          <a:pt x="1850742" y="6029850"/>
                          <a:pt x="1715654" y="6079525"/>
                        </a:cubicBezTo>
                        <a:cubicBezTo>
                          <a:pt x="1580566" y="6129200"/>
                          <a:pt x="1300250" y="6067777"/>
                          <a:pt x="1013274" y="6079525"/>
                        </a:cubicBezTo>
                        <a:cubicBezTo>
                          <a:pt x="430099" y="6092735"/>
                          <a:pt x="24307" y="5691727"/>
                          <a:pt x="0" y="5066251"/>
                        </a:cubicBezTo>
                        <a:cubicBezTo>
                          <a:pt x="-24774" y="4875056"/>
                          <a:pt x="34367" y="4687189"/>
                          <a:pt x="0" y="4406195"/>
                        </a:cubicBezTo>
                        <a:cubicBezTo>
                          <a:pt x="-34367" y="4125201"/>
                          <a:pt x="21606" y="4096859"/>
                          <a:pt x="0" y="3908258"/>
                        </a:cubicBezTo>
                        <a:cubicBezTo>
                          <a:pt x="-21606" y="3719657"/>
                          <a:pt x="28453" y="3573325"/>
                          <a:pt x="0" y="3450850"/>
                        </a:cubicBezTo>
                        <a:cubicBezTo>
                          <a:pt x="-28453" y="3328375"/>
                          <a:pt x="26523" y="3088658"/>
                          <a:pt x="0" y="2952913"/>
                        </a:cubicBezTo>
                        <a:cubicBezTo>
                          <a:pt x="-26523" y="2817168"/>
                          <a:pt x="29552" y="2580642"/>
                          <a:pt x="0" y="2414446"/>
                        </a:cubicBezTo>
                        <a:cubicBezTo>
                          <a:pt x="-29552" y="2248250"/>
                          <a:pt x="39317" y="1969577"/>
                          <a:pt x="0" y="1835449"/>
                        </a:cubicBezTo>
                        <a:cubicBezTo>
                          <a:pt x="-39317" y="1701321"/>
                          <a:pt x="18150" y="1349752"/>
                          <a:pt x="0" y="1013274"/>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4" name="TextBox 13">
            <a:extLst>
              <a:ext uri="{FF2B5EF4-FFF2-40B4-BE49-F238E27FC236}">
                <a16:creationId xmlns:a16="http://schemas.microsoft.com/office/drawing/2014/main" id="{774E504F-26F9-444D-9EAC-4C1FBA364740}"/>
              </a:ext>
            </a:extLst>
          </p:cNvPr>
          <p:cNvSpPr txBox="1"/>
          <p:nvPr/>
        </p:nvSpPr>
        <p:spPr>
          <a:xfrm>
            <a:off x="2872747" y="457509"/>
            <a:ext cx="7894557" cy="430887"/>
          </a:xfrm>
          <a:prstGeom prst="rect">
            <a:avLst/>
          </a:prstGeom>
          <a:noFill/>
        </p:spPr>
        <p:txBody>
          <a:bodyPr wrap="square" rtlCol="0">
            <a:spAutoFit/>
          </a:bodyPr>
          <a:lstStyle/>
          <a:p>
            <a:pPr algn="ctr"/>
            <a:r>
              <a:rPr lang="en-GB" sz="2200" b="1" dirty="0"/>
              <a:t>W</a:t>
            </a:r>
            <a:r>
              <a:rPr lang="en-BE" sz="2200" b="1" dirty="0"/>
              <a:t>hat is my scientific question?</a:t>
            </a:r>
          </a:p>
        </p:txBody>
      </p:sp>
      <p:sp>
        <p:nvSpPr>
          <p:cNvPr id="16" name="TextBox 15">
            <a:extLst>
              <a:ext uri="{FF2B5EF4-FFF2-40B4-BE49-F238E27FC236}">
                <a16:creationId xmlns:a16="http://schemas.microsoft.com/office/drawing/2014/main" id="{5D396113-DA23-1C41-8008-641BEE041C97}"/>
              </a:ext>
            </a:extLst>
          </p:cNvPr>
          <p:cNvSpPr txBox="1"/>
          <p:nvPr/>
        </p:nvSpPr>
        <p:spPr>
          <a:xfrm>
            <a:off x="4008318" y="1293194"/>
            <a:ext cx="1146981" cy="400110"/>
          </a:xfrm>
          <a:prstGeom prst="rect">
            <a:avLst/>
          </a:prstGeom>
          <a:noFill/>
        </p:spPr>
        <p:txBody>
          <a:bodyPr wrap="none" rtlCol="0">
            <a:spAutoFit/>
          </a:bodyPr>
          <a:lstStyle/>
          <a:p>
            <a:r>
              <a:rPr lang="en-GB" sz="2000" dirty="0"/>
              <a:t>Q</a:t>
            </a:r>
            <a:r>
              <a:rPr lang="en-BE" sz="2000" dirty="0"/>
              <a:t>uantify </a:t>
            </a:r>
          </a:p>
        </p:txBody>
      </p:sp>
      <p:sp>
        <p:nvSpPr>
          <p:cNvPr id="17" name="TextBox 16">
            <a:extLst>
              <a:ext uri="{FF2B5EF4-FFF2-40B4-BE49-F238E27FC236}">
                <a16:creationId xmlns:a16="http://schemas.microsoft.com/office/drawing/2014/main" id="{2DF79E10-7CBD-FC4A-90DC-7067D251AE4A}"/>
              </a:ext>
            </a:extLst>
          </p:cNvPr>
          <p:cNvSpPr txBox="1"/>
          <p:nvPr/>
        </p:nvSpPr>
        <p:spPr>
          <a:xfrm>
            <a:off x="8077954" y="1293619"/>
            <a:ext cx="985078" cy="400110"/>
          </a:xfrm>
          <a:prstGeom prst="rect">
            <a:avLst/>
          </a:prstGeom>
          <a:noFill/>
        </p:spPr>
        <p:txBody>
          <a:bodyPr wrap="none" rtlCol="0">
            <a:spAutoFit/>
          </a:bodyPr>
          <a:lstStyle/>
          <a:p>
            <a:r>
              <a:rPr lang="en-BE" sz="2000" dirty="0"/>
              <a:t>Identify</a:t>
            </a:r>
          </a:p>
        </p:txBody>
      </p:sp>
      <p:sp>
        <p:nvSpPr>
          <p:cNvPr id="20" name="TextBox 19">
            <a:extLst>
              <a:ext uri="{FF2B5EF4-FFF2-40B4-BE49-F238E27FC236}">
                <a16:creationId xmlns:a16="http://schemas.microsoft.com/office/drawing/2014/main" id="{536C170B-74E0-FC44-9BFB-F4D2EAAA92AC}"/>
              </a:ext>
            </a:extLst>
          </p:cNvPr>
          <p:cNvSpPr txBox="1"/>
          <p:nvPr/>
        </p:nvSpPr>
        <p:spPr>
          <a:xfrm>
            <a:off x="3054673" y="1911973"/>
            <a:ext cx="3356816" cy="880369"/>
          </a:xfrm>
          <a:prstGeom prst="rect">
            <a:avLst/>
          </a:prstGeom>
          <a:noFill/>
        </p:spPr>
        <p:txBody>
          <a:bodyPr wrap="none" rtlCol="0">
            <a:spAutoFit/>
          </a:bodyPr>
          <a:lstStyle/>
          <a:p>
            <a:pPr marL="285750" indent="-285750">
              <a:lnSpc>
                <a:spcPct val="150000"/>
              </a:lnSpc>
              <a:buFont typeface="Wingdings" pitchFamily="2" charset="2"/>
              <a:buChar char="ü"/>
            </a:pPr>
            <a:r>
              <a:rPr lang="en-GB" dirty="0"/>
              <a:t>Difference between conditions</a:t>
            </a:r>
          </a:p>
          <a:p>
            <a:pPr marL="285750" indent="-285750">
              <a:lnSpc>
                <a:spcPct val="150000"/>
              </a:lnSpc>
              <a:buFont typeface="Wingdings" pitchFamily="2" charset="2"/>
              <a:buChar char="ü"/>
            </a:pPr>
            <a:r>
              <a:rPr lang="en-GB" dirty="0"/>
              <a:t>Change over time</a:t>
            </a:r>
            <a:endParaRPr lang="en-BE" dirty="0"/>
          </a:p>
        </p:txBody>
      </p:sp>
      <p:sp>
        <p:nvSpPr>
          <p:cNvPr id="21" name="TextBox 20">
            <a:extLst>
              <a:ext uri="{FF2B5EF4-FFF2-40B4-BE49-F238E27FC236}">
                <a16:creationId xmlns:a16="http://schemas.microsoft.com/office/drawing/2014/main" id="{7250BA8E-57BA-DF44-ABC9-B2738942C2F3}"/>
              </a:ext>
            </a:extLst>
          </p:cNvPr>
          <p:cNvSpPr txBox="1"/>
          <p:nvPr/>
        </p:nvSpPr>
        <p:spPr>
          <a:xfrm>
            <a:off x="7155314" y="1885464"/>
            <a:ext cx="3602396" cy="1295868"/>
          </a:xfrm>
          <a:prstGeom prst="rect">
            <a:avLst/>
          </a:prstGeom>
          <a:noFill/>
        </p:spPr>
        <p:txBody>
          <a:bodyPr wrap="none" rtlCol="0">
            <a:spAutoFit/>
          </a:bodyPr>
          <a:lstStyle/>
          <a:p>
            <a:pPr marL="285750" indent="-285750">
              <a:lnSpc>
                <a:spcPct val="150000"/>
              </a:lnSpc>
              <a:buFont typeface="Wingdings" pitchFamily="2" charset="2"/>
              <a:buChar char="ü"/>
            </a:pPr>
            <a:r>
              <a:rPr lang="en-GB" dirty="0"/>
              <a:t>De novo assembly</a:t>
            </a:r>
          </a:p>
          <a:p>
            <a:pPr marL="285750" indent="-285750">
              <a:lnSpc>
                <a:spcPct val="150000"/>
              </a:lnSpc>
              <a:buFont typeface="Wingdings" pitchFamily="2" charset="2"/>
              <a:buChar char="ü"/>
            </a:pPr>
            <a:r>
              <a:rPr lang="en-GB" dirty="0"/>
              <a:t>Fusions, SNPs, structural variance</a:t>
            </a:r>
          </a:p>
          <a:p>
            <a:pPr marL="285750" indent="-285750">
              <a:lnSpc>
                <a:spcPct val="150000"/>
              </a:lnSpc>
              <a:buFont typeface="Wingdings" pitchFamily="2" charset="2"/>
              <a:buChar char="ü"/>
            </a:pPr>
            <a:r>
              <a:rPr lang="en-GB" dirty="0"/>
              <a:t>… </a:t>
            </a:r>
            <a:endParaRPr lang="en-BE" dirty="0"/>
          </a:p>
        </p:txBody>
      </p:sp>
      <p:sp>
        <p:nvSpPr>
          <p:cNvPr id="2" name="Rounded Rectangle 1">
            <a:extLst>
              <a:ext uri="{FF2B5EF4-FFF2-40B4-BE49-F238E27FC236}">
                <a16:creationId xmlns:a16="http://schemas.microsoft.com/office/drawing/2014/main" id="{D13D298C-8CF7-D440-9E6D-43D07F2A2539}"/>
              </a:ext>
            </a:extLst>
          </p:cNvPr>
          <p:cNvSpPr/>
          <p:nvPr/>
        </p:nvSpPr>
        <p:spPr>
          <a:xfrm>
            <a:off x="4000500" y="1253920"/>
            <a:ext cx="1140224" cy="456678"/>
          </a:xfrm>
          <a:prstGeom prst="round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2" name="Rounded Rectangle 21">
            <a:extLst>
              <a:ext uri="{FF2B5EF4-FFF2-40B4-BE49-F238E27FC236}">
                <a16:creationId xmlns:a16="http://schemas.microsoft.com/office/drawing/2014/main" id="{F870E78F-F392-D84A-AA5D-AE7A2E363223}"/>
              </a:ext>
            </a:extLst>
          </p:cNvPr>
          <p:cNvSpPr/>
          <p:nvPr/>
        </p:nvSpPr>
        <p:spPr>
          <a:xfrm>
            <a:off x="7984897" y="1253920"/>
            <a:ext cx="1140224" cy="456678"/>
          </a:xfrm>
          <a:prstGeom prst="round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3" name="Triangle 22">
            <a:extLst>
              <a:ext uri="{FF2B5EF4-FFF2-40B4-BE49-F238E27FC236}">
                <a16:creationId xmlns:a16="http://schemas.microsoft.com/office/drawing/2014/main" id="{115BDF24-8685-F744-B8A6-E92C38D600EA}"/>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dirty="0"/>
          </a:p>
        </p:txBody>
      </p:sp>
      <p:sp>
        <p:nvSpPr>
          <p:cNvPr id="24" name="Triangle 23">
            <a:extLst>
              <a:ext uri="{FF2B5EF4-FFF2-40B4-BE49-F238E27FC236}">
                <a16:creationId xmlns:a16="http://schemas.microsoft.com/office/drawing/2014/main" id="{20CCF9DF-BA15-0347-AE7D-817C6473D50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25" name="Picture 2" descr="Genomics Core Leuven">
            <a:extLst>
              <a:ext uri="{FF2B5EF4-FFF2-40B4-BE49-F238E27FC236}">
                <a16:creationId xmlns:a16="http://schemas.microsoft.com/office/drawing/2014/main" id="{62BDEDC4-B653-954D-B238-66CA56128239}"/>
              </a:ext>
            </a:extLst>
          </p:cNvPr>
          <p:cNvPicPr>
            <a:picLocks noChangeAspect="1" noChangeArrowheads="1"/>
          </p:cNvPicPr>
          <p:nvPr/>
        </p:nvPicPr>
        <p:blipFill rotWithShape="1">
          <a:blip r:embed="rId4">
            <a:extLst>
              <a:ext uri="{28A0092B-C50C-407E-A947-70E740481C1C}">
                <a14:useLocalDpi xmlns:a14="http://schemas.microsoft.com/office/drawing/2010/main"/>
              </a:ext>
            </a:extLst>
          </a:blip>
          <a:srcRect r="23316"/>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DCBAA66-00E2-9ED9-B861-1FB81F861041}"/>
              </a:ext>
            </a:extLst>
          </p:cNvPr>
          <p:cNvSpPr txBox="1"/>
          <p:nvPr/>
        </p:nvSpPr>
        <p:spPr>
          <a:xfrm>
            <a:off x="521835" y="1885464"/>
            <a:ext cx="1437053" cy="400110"/>
          </a:xfrm>
          <a:prstGeom prst="rect">
            <a:avLst/>
          </a:prstGeom>
          <a:solidFill>
            <a:schemeClr val="bg1"/>
          </a:solidFill>
        </p:spPr>
        <p:txBody>
          <a:bodyPr wrap="square" rtlCol="0">
            <a:spAutoFit/>
          </a:bodyPr>
          <a:lstStyle/>
          <a:p>
            <a:r>
              <a:rPr lang="en-BE" sz="2000" dirty="0"/>
              <a:t>NGS library</a:t>
            </a:r>
          </a:p>
        </p:txBody>
      </p:sp>
    </p:spTree>
    <p:extLst>
      <p:ext uri="{BB962C8B-B14F-4D97-AF65-F5344CB8AC3E}">
        <p14:creationId xmlns:p14="http://schemas.microsoft.com/office/powerpoint/2010/main" val="6781060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787B81B5-721F-0847-BFC8-43FE2ACE17BA}"/>
              </a:ext>
            </a:extLst>
          </p:cNvPr>
          <p:cNvSpPr/>
          <p:nvPr/>
        </p:nvSpPr>
        <p:spPr>
          <a:xfrm>
            <a:off x="2219785" y="1235675"/>
            <a:ext cx="352751" cy="1343564"/>
          </a:xfrm>
          <a:custGeom>
            <a:avLst/>
            <a:gdLst>
              <a:gd name="connsiteX0" fmla="*/ 0 w 457200"/>
              <a:gd name="connsiteY0" fmla="*/ 1309816 h 1407972"/>
              <a:gd name="connsiteX1" fmla="*/ 284206 w 457200"/>
              <a:gd name="connsiteY1" fmla="*/ 1272746 h 1407972"/>
              <a:gd name="connsiteX2" fmla="*/ 457200 w 457200"/>
              <a:gd name="connsiteY2" fmla="*/ 0 h 1407972"/>
              <a:gd name="connsiteX0" fmla="*/ 0 w 457200"/>
              <a:gd name="connsiteY0" fmla="*/ 1309816 h 1346110"/>
              <a:gd name="connsiteX1" fmla="*/ 420130 w 457200"/>
              <a:gd name="connsiteY1" fmla="*/ 1099751 h 1346110"/>
              <a:gd name="connsiteX2" fmla="*/ 457200 w 457200"/>
              <a:gd name="connsiteY2" fmla="*/ 0 h 1346110"/>
              <a:gd name="connsiteX0" fmla="*/ 0 w 457200"/>
              <a:gd name="connsiteY0" fmla="*/ 1309816 h 1324859"/>
              <a:gd name="connsiteX1" fmla="*/ 382368 w 457200"/>
              <a:gd name="connsiteY1" fmla="*/ 842767 h 1324859"/>
              <a:gd name="connsiteX2" fmla="*/ 457200 w 457200"/>
              <a:gd name="connsiteY2" fmla="*/ 0 h 1324859"/>
              <a:gd name="connsiteX0" fmla="*/ 0 w 646012"/>
              <a:gd name="connsiteY0" fmla="*/ 1273103 h 1289582"/>
              <a:gd name="connsiteX1" fmla="*/ 571180 w 646012"/>
              <a:gd name="connsiteY1" fmla="*/ 842767 h 1289582"/>
              <a:gd name="connsiteX2" fmla="*/ 646012 w 646012"/>
              <a:gd name="connsiteY2" fmla="*/ 0 h 1289582"/>
              <a:gd name="connsiteX0" fmla="*/ 0 w 646012"/>
              <a:gd name="connsiteY0" fmla="*/ 1273103 h 1277444"/>
              <a:gd name="connsiteX1" fmla="*/ 571180 w 646012"/>
              <a:gd name="connsiteY1" fmla="*/ 842767 h 1277444"/>
              <a:gd name="connsiteX2" fmla="*/ 646012 w 646012"/>
              <a:gd name="connsiteY2" fmla="*/ 0 h 1277444"/>
              <a:gd name="connsiteX0" fmla="*/ 0 w 655649"/>
              <a:gd name="connsiteY0" fmla="*/ 1316820 h 1320593"/>
              <a:gd name="connsiteX1" fmla="*/ 580817 w 655649"/>
              <a:gd name="connsiteY1" fmla="*/ 842767 h 1320593"/>
              <a:gd name="connsiteX2" fmla="*/ 655649 w 655649"/>
              <a:gd name="connsiteY2" fmla="*/ 0 h 1320593"/>
              <a:gd name="connsiteX0" fmla="*/ 0 w 659212"/>
              <a:gd name="connsiteY0" fmla="*/ 1316820 h 1320740"/>
              <a:gd name="connsiteX1" fmla="*/ 628996 w 659212"/>
              <a:gd name="connsiteY1" fmla="*/ 855258 h 1320740"/>
              <a:gd name="connsiteX2" fmla="*/ 655649 w 659212"/>
              <a:gd name="connsiteY2" fmla="*/ 0 h 1320740"/>
            </a:gdLst>
            <a:ahLst/>
            <a:cxnLst>
              <a:cxn ang="0">
                <a:pos x="connsiteX0" y="connsiteY0"/>
              </a:cxn>
              <a:cxn ang="0">
                <a:pos x="connsiteX1" y="connsiteY1"/>
              </a:cxn>
              <a:cxn ang="0">
                <a:pos x="connsiteX2" y="connsiteY2"/>
              </a:cxn>
            </a:cxnLst>
            <a:rect l="l" t="t" r="r" b="b"/>
            <a:pathLst>
              <a:path w="659212" h="1320740">
                <a:moveTo>
                  <a:pt x="0" y="1316820"/>
                </a:moveTo>
                <a:cubicBezTo>
                  <a:pt x="547256" y="1357473"/>
                  <a:pt x="552796" y="1073561"/>
                  <a:pt x="628996" y="855258"/>
                </a:cubicBezTo>
                <a:cubicBezTo>
                  <a:pt x="705196" y="636955"/>
                  <a:pt x="607252" y="527221"/>
                  <a:pt x="655649" y="0"/>
                </a:cubicBezTo>
              </a:path>
            </a:pathLst>
          </a:custGeom>
          <a:noFill/>
          <a:ln>
            <a:solidFill>
              <a:srgbClr val="E64980">
                <a:alpha val="29804"/>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12" name="Picture 11" descr="Shape, rectangle&#10;&#10;Description automatically generated">
            <a:extLst>
              <a:ext uri="{FF2B5EF4-FFF2-40B4-BE49-F238E27FC236}">
                <a16:creationId xmlns:a16="http://schemas.microsoft.com/office/drawing/2014/main" id="{33DE0237-E962-1C46-AB90-D055B4275D7D}"/>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98439" y="1582964"/>
            <a:ext cx="2121346" cy="4064074"/>
          </a:xfrm>
          <a:prstGeom prst="rect">
            <a:avLst/>
          </a:prstGeom>
        </p:spPr>
      </p:pic>
      <p:sp>
        <p:nvSpPr>
          <p:cNvPr id="13" name="Rounded Rectangle 12">
            <a:extLst>
              <a:ext uri="{FF2B5EF4-FFF2-40B4-BE49-F238E27FC236}">
                <a16:creationId xmlns:a16="http://schemas.microsoft.com/office/drawing/2014/main" id="{1F7532E6-416D-B044-9B8D-B3BD70B36CA7}"/>
              </a:ext>
            </a:extLst>
          </p:cNvPr>
          <p:cNvSpPr/>
          <p:nvPr/>
        </p:nvSpPr>
        <p:spPr>
          <a:xfrm>
            <a:off x="2570205" y="185351"/>
            <a:ext cx="8411825" cy="6437871"/>
          </a:xfrm>
          <a:prstGeom prst="roundRect">
            <a:avLst/>
          </a:prstGeom>
          <a:noFill/>
          <a:ln w="19050">
            <a:solidFill>
              <a:srgbClr val="E64980">
                <a:alpha val="29804"/>
              </a:srgbClr>
            </a:solidFill>
            <a:prstDash val="sysDash"/>
            <a:extLst>
              <a:ext uri="{C807C97D-BFC1-408E-A445-0C87EB9F89A2}">
                <ask:lineSketchStyleProps xmlns:ask="http://schemas.microsoft.com/office/drawing/2018/sketchyshapes" sd="1219033472">
                  <a:custGeom>
                    <a:avLst/>
                    <a:gdLst>
                      <a:gd name="connsiteX0" fmla="*/ 0 w 8411825"/>
                      <a:gd name="connsiteY0" fmla="*/ 1013274 h 6079525"/>
                      <a:gd name="connsiteX1" fmla="*/ 1013274 w 8411825"/>
                      <a:gd name="connsiteY1" fmla="*/ 0 h 6079525"/>
                      <a:gd name="connsiteX2" fmla="*/ 1721459 w 8411825"/>
                      <a:gd name="connsiteY2" fmla="*/ 0 h 6079525"/>
                      <a:gd name="connsiteX3" fmla="*/ 2238086 w 8411825"/>
                      <a:gd name="connsiteY3" fmla="*/ 0 h 6079525"/>
                      <a:gd name="connsiteX4" fmla="*/ 2690860 w 8411825"/>
                      <a:gd name="connsiteY4" fmla="*/ 0 h 6079525"/>
                      <a:gd name="connsiteX5" fmla="*/ 3335193 w 8411825"/>
                      <a:gd name="connsiteY5" fmla="*/ 0 h 6079525"/>
                      <a:gd name="connsiteX6" fmla="*/ 3851820 w 8411825"/>
                      <a:gd name="connsiteY6" fmla="*/ 0 h 6079525"/>
                      <a:gd name="connsiteX7" fmla="*/ 4560005 w 8411825"/>
                      <a:gd name="connsiteY7" fmla="*/ 0 h 6079525"/>
                      <a:gd name="connsiteX8" fmla="*/ 5012779 w 8411825"/>
                      <a:gd name="connsiteY8" fmla="*/ 0 h 6079525"/>
                      <a:gd name="connsiteX9" fmla="*/ 5720965 w 8411825"/>
                      <a:gd name="connsiteY9" fmla="*/ 0 h 6079525"/>
                      <a:gd name="connsiteX10" fmla="*/ 6109886 w 8411825"/>
                      <a:gd name="connsiteY10" fmla="*/ 0 h 6079525"/>
                      <a:gd name="connsiteX11" fmla="*/ 6690366 w 8411825"/>
                      <a:gd name="connsiteY11" fmla="*/ 0 h 6079525"/>
                      <a:gd name="connsiteX12" fmla="*/ 7398551 w 8411825"/>
                      <a:gd name="connsiteY12" fmla="*/ 0 h 6079525"/>
                      <a:gd name="connsiteX13" fmla="*/ 8411825 w 8411825"/>
                      <a:gd name="connsiteY13" fmla="*/ 1013274 h 6079525"/>
                      <a:gd name="connsiteX14" fmla="*/ 8411825 w 8411825"/>
                      <a:gd name="connsiteY14" fmla="*/ 1592271 h 6079525"/>
                      <a:gd name="connsiteX15" fmla="*/ 8411825 w 8411825"/>
                      <a:gd name="connsiteY15" fmla="*/ 2090208 h 6079525"/>
                      <a:gd name="connsiteX16" fmla="*/ 8411825 w 8411825"/>
                      <a:gd name="connsiteY16" fmla="*/ 2669205 h 6079525"/>
                      <a:gd name="connsiteX17" fmla="*/ 8411825 w 8411825"/>
                      <a:gd name="connsiteY17" fmla="*/ 3329261 h 6079525"/>
                      <a:gd name="connsiteX18" fmla="*/ 8411825 w 8411825"/>
                      <a:gd name="connsiteY18" fmla="*/ 3908258 h 6079525"/>
                      <a:gd name="connsiteX19" fmla="*/ 8411825 w 8411825"/>
                      <a:gd name="connsiteY19" fmla="*/ 4365665 h 6079525"/>
                      <a:gd name="connsiteX20" fmla="*/ 8411825 w 8411825"/>
                      <a:gd name="connsiteY20" fmla="*/ 5066251 h 6079525"/>
                      <a:gd name="connsiteX21" fmla="*/ 7398551 w 8411825"/>
                      <a:gd name="connsiteY21" fmla="*/ 6079525 h 6079525"/>
                      <a:gd name="connsiteX22" fmla="*/ 6881924 w 8411825"/>
                      <a:gd name="connsiteY22" fmla="*/ 6079525 h 6079525"/>
                      <a:gd name="connsiteX23" fmla="*/ 6301444 w 8411825"/>
                      <a:gd name="connsiteY23" fmla="*/ 6079525 h 6079525"/>
                      <a:gd name="connsiteX24" fmla="*/ 5912523 w 8411825"/>
                      <a:gd name="connsiteY24" fmla="*/ 6079525 h 6079525"/>
                      <a:gd name="connsiteX25" fmla="*/ 5523601 w 8411825"/>
                      <a:gd name="connsiteY25" fmla="*/ 6079525 h 6079525"/>
                      <a:gd name="connsiteX26" fmla="*/ 4943122 w 8411825"/>
                      <a:gd name="connsiteY26" fmla="*/ 6079525 h 6079525"/>
                      <a:gd name="connsiteX27" fmla="*/ 4490348 w 8411825"/>
                      <a:gd name="connsiteY27" fmla="*/ 6079525 h 6079525"/>
                      <a:gd name="connsiteX28" fmla="*/ 3846015 w 8411825"/>
                      <a:gd name="connsiteY28" fmla="*/ 6079525 h 6079525"/>
                      <a:gd name="connsiteX29" fmla="*/ 3393241 w 8411825"/>
                      <a:gd name="connsiteY29" fmla="*/ 6079525 h 6079525"/>
                      <a:gd name="connsiteX30" fmla="*/ 2748908 w 8411825"/>
                      <a:gd name="connsiteY30" fmla="*/ 6079525 h 6079525"/>
                      <a:gd name="connsiteX31" fmla="*/ 2359987 w 8411825"/>
                      <a:gd name="connsiteY31" fmla="*/ 6079525 h 6079525"/>
                      <a:gd name="connsiteX32" fmla="*/ 1715654 w 8411825"/>
                      <a:gd name="connsiteY32" fmla="*/ 6079525 h 6079525"/>
                      <a:gd name="connsiteX33" fmla="*/ 1013274 w 8411825"/>
                      <a:gd name="connsiteY33" fmla="*/ 6079525 h 6079525"/>
                      <a:gd name="connsiteX34" fmla="*/ 0 w 8411825"/>
                      <a:gd name="connsiteY34" fmla="*/ 5066251 h 6079525"/>
                      <a:gd name="connsiteX35" fmla="*/ 0 w 8411825"/>
                      <a:gd name="connsiteY35" fmla="*/ 4406195 h 6079525"/>
                      <a:gd name="connsiteX36" fmla="*/ 0 w 8411825"/>
                      <a:gd name="connsiteY36" fmla="*/ 3908258 h 6079525"/>
                      <a:gd name="connsiteX37" fmla="*/ 0 w 8411825"/>
                      <a:gd name="connsiteY37" fmla="*/ 3450850 h 6079525"/>
                      <a:gd name="connsiteX38" fmla="*/ 0 w 8411825"/>
                      <a:gd name="connsiteY38" fmla="*/ 2952913 h 6079525"/>
                      <a:gd name="connsiteX39" fmla="*/ 0 w 8411825"/>
                      <a:gd name="connsiteY39" fmla="*/ 2414446 h 6079525"/>
                      <a:gd name="connsiteX40" fmla="*/ 0 w 8411825"/>
                      <a:gd name="connsiteY40" fmla="*/ 1835449 h 6079525"/>
                      <a:gd name="connsiteX41" fmla="*/ 0 w 8411825"/>
                      <a:gd name="connsiteY41" fmla="*/ 1013274 h 607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8411825" h="6079525" extrusionOk="0">
                        <a:moveTo>
                          <a:pt x="0" y="1013274"/>
                        </a:moveTo>
                        <a:cubicBezTo>
                          <a:pt x="-102804" y="390246"/>
                          <a:pt x="324668" y="48412"/>
                          <a:pt x="1013274" y="0"/>
                        </a:cubicBezTo>
                        <a:cubicBezTo>
                          <a:pt x="1221492" y="-76002"/>
                          <a:pt x="1452409" y="66076"/>
                          <a:pt x="1721459" y="0"/>
                        </a:cubicBezTo>
                        <a:cubicBezTo>
                          <a:pt x="1990510" y="-66076"/>
                          <a:pt x="2058947" y="31289"/>
                          <a:pt x="2238086" y="0"/>
                        </a:cubicBezTo>
                        <a:cubicBezTo>
                          <a:pt x="2417225" y="-31289"/>
                          <a:pt x="2559296" y="11396"/>
                          <a:pt x="2690860" y="0"/>
                        </a:cubicBezTo>
                        <a:cubicBezTo>
                          <a:pt x="2822424" y="-11396"/>
                          <a:pt x="3074681" y="68794"/>
                          <a:pt x="3335193" y="0"/>
                        </a:cubicBezTo>
                        <a:cubicBezTo>
                          <a:pt x="3595705" y="-68794"/>
                          <a:pt x="3714577" y="28880"/>
                          <a:pt x="3851820" y="0"/>
                        </a:cubicBezTo>
                        <a:cubicBezTo>
                          <a:pt x="3989063" y="-28880"/>
                          <a:pt x="4397253" y="11371"/>
                          <a:pt x="4560005" y="0"/>
                        </a:cubicBezTo>
                        <a:cubicBezTo>
                          <a:pt x="4722758" y="-11371"/>
                          <a:pt x="4846326" y="24934"/>
                          <a:pt x="5012779" y="0"/>
                        </a:cubicBezTo>
                        <a:cubicBezTo>
                          <a:pt x="5179232" y="-24934"/>
                          <a:pt x="5414985" y="27977"/>
                          <a:pt x="5720965" y="0"/>
                        </a:cubicBezTo>
                        <a:cubicBezTo>
                          <a:pt x="6026945" y="-27977"/>
                          <a:pt x="5952627" y="4648"/>
                          <a:pt x="6109886" y="0"/>
                        </a:cubicBezTo>
                        <a:cubicBezTo>
                          <a:pt x="6267145" y="-4648"/>
                          <a:pt x="6520200" y="62990"/>
                          <a:pt x="6690366" y="0"/>
                        </a:cubicBezTo>
                        <a:cubicBezTo>
                          <a:pt x="6860532" y="-62990"/>
                          <a:pt x="7078318" y="33421"/>
                          <a:pt x="7398551" y="0"/>
                        </a:cubicBezTo>
                        <a:cubicBezTo>
                          <a:pt x="8031271" y="-72239"/>
                          <a:pt x="8455351" y="425592"/>
                          <a:pt x="8411825" y="1013274"/>
                        </a:cubicBezTo>
                        <a:cubicBezTo>
                          <a:pt x="8467362" y="1244336"/>
                          <a:pt x="8365820" y="1454726"/>
                          <a:pt x="8411825" y="1592271"/>
                        </a:cubicBezTo>
                        <a:cubicBezTo>
                          <a:pt x="8457830" y="1729816"/>
                          <a:pt x="8391830" y="1938873"/>
                          <a:pt x="8411825" y="2090208"/>
                        </a:cubicBezTo>
                        <a:cubicBezTo>
                          <a:pt x="8431820" y="2241543"/>
                          <a:pt x="8385640" y="2530434"/>
                          <a:pt x="8411825" y="2669205"/>
                        </a:cubicBezTo>
                        <a:cubicBezTo>
                          <a:pt x="8438010" y="2807976"/>
                          <a:pt x="8384417" y="3154356"/>
                          <a:pt x="8411825" y="3329261"/>
                        </a:cubicBezTo>
                        <a:cubicBezTo>
                          <a:pt x="8439233" y="3504166"/>
                          <a:pt x="8360359" y="3771976"/>
                          <a:pt x="8411825" y="3908258"/>
                        </a:cubicBezTo>
                        <a:cubicBezTo>
                          <a:pt x="8463291" y="4044540"/>
                          <a:pt x="8402729" y="4180418"/>
                          <a:pt x="8411825" y="4365665"/>
                        </a:cubicBezTo>
                        <a:cubicBezTo>
                          <a:pt x="8420921" y="4550912"/>
                          <a:pt x="8399130" y="4883369"/>
                          <a:pt x="8411825" y="5066251"/>
                        </a:cubicBezTo>
                        <a:cubicBezTo>
                          <a:pt x="8497968" y="5574769"/>
                          <a:pt x="7892703" y="6183452"/>
                          <a:pt x="7398551" y="6079525"/>
                        </a:cubicBezTo>
                        <a:cubicBezTo>
                          <a:pt x="7157812" y="6079926"/>
                          <a:pt x="7004989" y="6035751"/>
                          <a:pt x="6881924" y="6079525"/>
                        </a:cubicBezTo>
                        <a:cubicBezTo>
                          <a:pt x="6758859" y="6123299"/>
                          <a:pt x="6556140" y="6029579"/>
                          <a:pt x="6301444" y="6079525"/>
                        </a:cubicBezTo>
                        <a:cubicBezTo>
                          <a:pt x="6046748" y="6129471"/>
                          <a:pt x="6047287" y="6038637"/>
                          <a:pt x="5912523" y="6079525"/>
                        </a:cubicBezTo>
                        <a:cubicBezTo>
                          <a:pt x="5777759" y="6120413"/>
                          <a:pt x="5650129" y="6034178"/>
                          <a:pt x="5523601" y="6079525"/>
                        </a:cubicBezTo>
                        <a:cubicBezTo>
                          <a:pt x="5397073" y="6124872"/>
                          <a:pt x="5107424" y="6073740"/>
                          <a:pt x="4943122" y="6079525"/>
                        </a:cubicBezTo>
                        <a:cubicBezTo>
                          <a:pt x="4778820" y="6085310"/>
                          <a:pt x="4687063" y="6032615"/>
                          <a:pt x="4490348" y="6079525"/>
                        </a:cubicBezTo>
                        <a:cubicBezTo>
                          <a:pt x="4293633" y="6126435"/>
                          <a:pt x="4068090" y="6017649"/>
                          <a:pt x="3846015" y="6079525"/>
                        </a:cubicBezTo>
                        <a:cubicBezTo>
                          <a:pt x="3623940" y="6141401"/>
                          <a:pt x="3570656" y="6075366"/>
                          <a:pt x="3393241" y="6079525"/>
                        </a:cubicBezTo>
                        <a:cubicBezTo>
                          <a:pt x="3215826" y="6083684"/>
                          <a:pt x="3030746" y="6029854"/>
                          <a:pt x="2748908" y="6079525"/>
                        </a:cubicBezTo>
                        <a:cubicBezTo>
                          <a:pt x="2467070" y="6129196"/>
                          <a:pt x="2474263" y="6063531"/>
                          <a:pt x="2359987" y="6079525"/>
                        </a:cubicBezTo>
                        <a:cubicBezTo>
                          <a:pt x="2245711" y="6095519"/>
                          <a:pt x="1850742" y="6029850"/>
                          <a:pt x="1715654" y="6079525"/>
                        </a:cubicBezTo>
                        <a:cubicBezTo>
                          <a:pt x="1580566" y="6129200"/>
                          <a:pt x="1300250" y="6067777"/>
                          <a:pt x="1013274" y="6079525"/>
                        </a:cubicBezTo>
                        <a:cubicBezTo>
                          <a:pt x="430099" y="6092735"/>
                          <a:pt x="24307" y="5691727"/>
                          <a:pt x="0" y="5066251"/>
                        </a:cubicBezTo>
                        <a:cubicBezTo>
                          <a:pt x="-24774" y="4875056"/>
                          <a:pt x="34367" y="4687189"/>
                          <a:pt x="0" y="4406195"/>
                        </a:cubicBezTo>
                        <a:cubicBezTo>
                          <a:pt x="-34367" y="4125201"/>
                          <a:pt x="21606" y="4096859"/>
                          <a:pt x="0" y="3908258"/>
                        </a:cubicBezTo>
                        <a:cubicBezTo>
                          <a:pt x="-21606" y="3719657"/>
                          <a:pt x="28453" y="3573325"/>
                          <a:pt x="0" y="3450850"/>
                        </a:cubicBezTo>
                        <a:cubicBezTo>
                          <a:pt x="-28453" y="3328375"/>
                          <a:pt x="26523" y="3088658"/>
                          <a:pt x="0" y="2952913"/>
                        </a:cubicBezTo>
                        <a:cubicBezTo>
                          <a:pt x="-26523" y="2817168"/>
                          <a:pt x="29552" y="2580642"/>
                          <a:pt x="0" y="2414446"/>
                        </a:cubicBezTo>
                        <a:cubicBezTo>
                          <a:pt x="-29552" y="2248250"/>
                          <a:pt x="39317" y="1969577"/>
                          <a:pt x="0" y="1835449"/>
                        </a:cubicBezTo>
                        <a:cubicBezTo>
                          <a:pt x="-39317" y="1701321"/>
                          <a:pt x="18150" y="1349752"/>
                          <a:pt x="0" y="1013274"/>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4" name="TextBox 13">
            <a:extLst>
              <a:ext uri="{FF2B5EF4-FFF2-40B4-BE49-F238E27FC236}">
                <a16:creationId xmlns:a16="http://schemas.microsoft.com/office/drawing/2014/main" id="{774E504F-26F9-444D-9EAC-4C1FBA364740}"/>
              </a:ext>
            </a:extLst>
          </p:cNvPr>
          <p:cNvSpPr txBox="1"/>
          <p:nvPr/>
        </p:nvSpPr>
        <p:spPr>
          <a:xfrm>
            <a:off x="2872747" y="457509"/>
            <a:ext cx="7894557" cy="430887"/>
          </a:xfrm>
          <a:prstGeom prst="rect">
            <a:avLst/>
          </a:prstGeom>
          <a:noFill/>
        </p:spPr>
        <p:txBody>
          <a:bodyPr wrap="square" rtlCol="0">
            <a:spAutoFit/>
          </a:bodyPr>
          <a:lstStyle/>
          <a:p>
            <a:pPr algn="ctr"/>
            <a:r>
              <a:rPr lang="en-GB" sz="2200" b="1" dirty="0"/>
              <a:t>W</a:t>
            </a:r>
            <a:r>
              <a:rPr lang="en-BE" sz="2200" b="1" dirty="0"/>
              <a:t>hat is my scientific question?</a:t>
            </a:r>
          </a:p>
        </p:txBody>
      </p:sp>
      <p:sp>
        <p:nvSpPr>
          <p:cNvPr id="16" name="TextBox 15">
            <a:extLst>
              <a:ext uri="{FF2B5EF4-FFF2-40B4-BE49-F238E27FC236}">
                <a16:creationId xmlns:a16="http://schemas.microsoft.com/office/drawing/2014/main" id="{5D396113-DA23-1C41-8008-641BEE041C97}"/>
              </a:ext>
            </a:extLst>
          </p:cNvPr>
          <p:cNvSpPr txBox="1"/>
          <p:nvPr/>
        </p:nvSpPr>
        <p:spPr>
          <a:xfrm>
            <a:off x="4008318" y="1293194"/>
            <a:ext cx="1146981" cy="400110"/>
          </a:xfrm>
          <a:prstGeom prst="rect">
            <a:avLst/>
          </a:prstGeom>
          <a:noFill/>
        </p:spPr>
        <p:txBody>
          <a:bodyPr wrap="none" rtlCol="0">
            <a:spAutoFit/>
          </a:bodyPr>
          <a:lstStyle/>
          <a:p>
            <a:r>
              <a:rPr lang="en-GB" sz="2000" dirty="0"/>
              <a:t>Q</a:t>
            </a:r>
            <a:r>
              <a:rPr lang="en-BE" sz="2000" dirty="0"/>
              <a:t>uantify </a:t>
            </a:r>
          </a:p>
        </p:txBody>
      </p:sp>
      <p:sp>
        <p:nvSpPr>
          <p:cNvPr id="17" name="TextBox 16">
            <a:extLst>
              <a:ext uri="{FF2B5EF4-FFF2-40B4-BE49-F238E27FC236}">
                <a16:creationId xmlns:a16="http://schemas.microsoft.com/office/drawing/2014/main" id="{2DF79E10-7CBD-FC4A-90DC-7067D251AE4A}"/>
              </a:ext>
            </a:extLst>
          </p:cNvPr>
          <p:cNvSpPr txBox="1"/>
          <p:nvPr/>
        </p:nvSpPr>
        <p:spPr>
          <a:xfrm>
            <a:off x="8077954" y="1293619"/>
            <a:ext cx="985078" cy="400110"/>
          </a:xfrm>
          <a:prstGeom prst="rect">
            <a:avLst/>
          </a:prstGeom>
          <a:noFill/>
        </p:spPr>
        <p:txBody>
          <a:bodyPr wrap="none" rtlCol="0">
            <a:spAutoFit/>
          </a:bodyPr>
          <a:lstStyle/>
          <a:p>
            <a:r>
              <a:rPr lang="en-BE" sz="2000" dirty="0"/>
              <a:t>Identify</a:t>
            </a:r>
          </a:p>
        </p:txBody>
      </p:sp>
      <p:sp>
        <p:nvSpPr>
          <p:cNvPr id="20" name="TextBox 19">
            <a:extLst>
              <a:ext uri="{FF2B5EF4-FFF2-40B4-BE49-F238E27FC236}">
                <a16:creationId xmlns:a16="http://schemas.microsoft.com/office/drawing/2014/main" id="{536C170B-74E0-FC44-9BFB-F4D2EAAA92AC}"/>
              </a:ext>
            </a:extLst>
          </p:cNvPr>
          <p:cNvSpPr txBox="1"/>
          <p:nvPr/>
        </p:nvSpPr>
        <p:spPr>
          <a:xfrm>
            <a:off x="3054673" y="1911973"/>
            <a:ext cx="3356816" cy="880369"/>
          </a:xfrm>
          <a:prstGeom prst="rect">
            <a:avLst/>
          </a:prstGeom>
          <a:noFill/>
        </p:spPr>
        <p:txBody>
          <a:bodyPr wrap="none" rtlCol="0">
            <a:spAutoFit/>
          </a:bodyPr>
          <a:lstStyle/>
          <a:p>
            <a:pPr marL="285750" indent="-285750">
              <a:lnSpc>
                <a:spcPct val="150000"/>
              </a:lnSpc>
              <a:buFont typeface="Wingdings" pitchFamily="2" charset="2"/>
              <a:buChar char="ü"/>
            </a:pPr>
            <a:r>
              <a:rPr lang="en-GB" dirty="0"/>
              <a:t>Difference between conditions</a:t>
            </a:r>
          </a:p>
          <a:p>
            <a:pPr marL="285750" indent="-285750">
              <a:lnSpc>
                <a:spcPct val="150000"/>
              </a:lnSpc>
              <a:buFont typeface="Wingdings" pitchFamily="2" charset="2"/>
              <a:buChar char="ü"/>
            </a:pPr>
            <a:r>
              <a:rPr lang="en-GB" dirty="0"/>
              <a:t>Change over time</a:t>
            </a:r>
            <a:endParaRPr lang="en-BE" dirty="0"/>
          </a:p>
        </p:txBody>
      </p:sp>
      <p:sp>
        <p:nvSpPr>
          <p:cNvPr id="21" name="TextBox 20">
            <a:extLst>
              <a:ext uri="{FF2B5EF4-FFF2-40B4-BE49-F238E27FC236}">
                <a16:creationId xmlns:a16="http://schemas.microsoft.com/office/drawing/2014/main" id="{7250BA8E-57BA-DF44-ABC9-B2738942C2F3}"/>
              </a:ext>
            </a:extLst>
          </p:cNvPr>
          <p:cNvSpPr txBox="1"/>
          <p:nvPr/>
        </p:nvSpPr>
        <p:spPr>
          <a:xfrm>
            <a:off x="7155314" y="1885464"/>
            <a:ext cx="3602396" cy="1295868"/>
          </a:xfrm>
          <a:prstGeom prst="rect">
            <a:avLst/>
          </a:prstGeom>
          <a:noFill/>
        </p:spPr>
        <p:txBody>
          <a:bodyPr wrap="none" rtlCol="0">
            <a:spAutoFit/>
          </a:bodyPr>
          <a:lstStyle/>
          <a:p>
            <a:pPr marL="285750" indent="-285750">
              <a:lnSpc>
                <a:spcPct val="150000"/>
              </a:lnSpc>
              <a:buFont typeface="Wingdings" pitchFamily="2" charset="2"/>
              <a:buChar char="ü"/>
            </a:pPr>
            <a:r>
              <a:rPr lang="en-GB" dirty="0"/>
              <a:t>De novo assembly</a:t>
            </a:r>
          </a:p>
          <a:p>
            <a:pPr marL="285750" indent="-285750">
              <a:lnSpc>
                <a:spcPct val="150000"/>
              </a:lnSpc>
              <a:buFont typeface="Wingdings" pitchFamily="2" charset="2"/>
              <a:buChar char="ü"/>
            </a:pPr>
            <a:r>
              <a:rPr lang="en-GB" dirty="0"/>
              <a:t>Fusions, SNPs, structural variance</a:t>
            </a:r>
          </a:p>
          <a:p>
            <a:pPr marL="285750" indent="-285750">
              <a:lnSpc>
                <a:spcPct val="150000"/>
              </a:lnSpc>
              <a:buFont typeface="Wingdings" pitchFamily="2" charset="2"/>
              <a:buChar char="ü"/>
            </a:pPr>
            <a:r>
              <a:rPr lang="en-GB" dirty="0"/>
              <a:t>… </a:t>
            </a:r>
            <a:endParaRPr lang="en-BE" dirty="0"/>
          </a:p>
        </p:txBody>
      </p:sp>
      <p:sp>
        <p:nvSpPr>
          <p:cNvPr id="2" name="Rounded Rectangle 1">
            <a:extLst>
              <a:ext uri="{FF2B5EF4-FFF2-40B4-BE49-F238E27FC236}">
                <a16:creationId xmlns:a16="http://schemas.microsoft.com/office/drawing/2014/main" id="{D13D298C-8CF7-D440-9E6D-43D07F2A2539}"/>
              </a:ext>
            </a:extLst>
          </p:cNvPr>
          <p:cNvSpPr/>
          <p:nvPr/>
        </p:nvSpPr>
        <p:spPr>
          <a:xfrm>
            <a:off x="4000500" y="1253920"/>
            <a:ext cx="1140224" cy="456678"/>
          </a:xfrm>
          <a:prstGeom prst="round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2" name="Rounded Rectangle 21">
            <a:extLst>
              <a:ext uri="{FF2B5EF4-FFF2-40B4-BE49-F238E27FC236}">
                <a16:creationId xmlns:a16="http://schemas.microsoft.com/office/drawing/2014/main" id="{F870E78F-F392-D84A-AA5D-AE7A2E363223}"/>
              </a:ext>
            </a:extLst>
          </p:cNvPr>
          <p:cNvSpPr/>
          <p:nvPr/>
        </p:nvSpPr>
        <p:spPr>
          <a:xfrm>
            <a:off x="7984897" y="1253920"/>
            <a:ext cx="1140224" cy="456678"/>
          </a:xfrm>
          <a:prstGeom prst="round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3" name="Triangle 22">
            <a:extLst>
              <a:ext uri="{FF2B5EF4-FFF2-40B4-BE49-F238E27FC236}">
                <a16:creationId xmlns:a16="http://schemas.microsoft.com/office/drawing/2014/main" id="{115BDF24-8685-F744-B8A6-E92C38D600EA}"/>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dirty="0"/>
          </a:p>
        </p:txBody>
      </p:sp>
      <p:sp>
        <p:nvSpPr>
          <p:cNvPr id="24" name="Triangle 23">
            <a:extLst>
              <a:ext uri="{FF2B5EF4-FFF2-40B4-BE49-F238E27FC236}">
                <a16:creationId xmlns:a16="http://schemas.microsoft.com/office/drawing/2014/main" id="{20CCF9DF-BA15-0347-AE7D-817C6473D50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25" name="Picture 2" descr="Genomics Core Leuven">
            <a:extLst>
              <a:ext uri="{FF2B5EF4-FFF2-40B4-BE49-F238E27FC236}">
                <a16:creationId xmlns:a16="http://schemas.microsoft.com/office/drawing/2014/main" id="{62BDEDC4-B653-954D-B238-66CA56128239}"/>
              </a:ext>
            </a:extLst>
          </p:cNvPr>
          <p:cNvPicPr>
            <a:picLocks noChangeAspect="1" noChangeArrowheads="1"/>
          </p:cNvPicPr>
          <p:nvPr/>
        </p:nvPicPr>
        <p:blipFill rotWithShape="1">
          <a:blip r:embed="rId4">
            <a:extLst>
              <a:ext uri="{28A0092B-C50C-407E-A947-70E740481C1C}">
                <a14:useLocalDpi xmlns:a14="http://schemas.microsoft.com/office/drawing/2010/main"/>
              </a:ext>
            </a:extLst>
          </a:blip>
          <a:srcRect r="23316"/>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DCBAA66-00E2-9ED9-B861-1FB81F861041}"/>
              </a:ext>
            </a:extLst>
          </p:cNvPr>
          <p:cNvSpPr txBox="1"/>
          <p:nvPr/>
        </p:nvSpPr>
        <p:spPr>
          <a:xfrm>
            <a:off x="521835" y="1885464"/>
            <a:ext cx="1437053" cy="400110"/>
          </a:xfrm>
          <a:prstGeom prst="rect">
            <a:avLst/>
          </a:prstGeom>
          <a:solidFill>
            <a:schemeClr val="bg1"/>
          </a:solidFill>
        </p:spPr>
        <p:txBody>
          <a:bodyPr wrap="square" rtlCol="0">
            <a:spAutoFit/>
          </a:bodyPr>
          <a:lstStyle/>
          <a:p>
            <a:r>
              <a:rPr lang="en-BE" sz="2000" dirty="0"/>
              <a:t>NGS library</a:t>
            </a:r>
          </a:p>
        </p:txBody>
      </p:sp>
      <p:sp>
        <p:nvSpPr>
          <p:cNvPr id="4" name="TextBox 3">
            <a:extLst>
              <a:ext uri="{FF2B5EF4-FFF2-40B4-BE49-F238E27FC236}">
                <a16:creationId xmlns:a16="http://schemas.microsoft.com/office/drawing/2014/main" id="{5A1D3B34-75CD-B1D2-81D1-731E970A3802}"/>
              </a:ext>
            </a:extLst>
          </p:cNvPr>
          <p:cNvSpPr txBox="1"/>
          <p:nvPr/>
        </p:nvSpPr>
        <p:spPr>
          <a:xfrm>
            <a:off x="4009207" y="4329291"/>
            <a:ext cx="1193532" cy="400110"/>
          </a:xfrm>
          <a:prstGeom prst="rect">
            <a:avLst/>
          </a:prstGeom>
          <a:noFill/>
        </p:spPr>
        <p:txBody>
          <a:bodyPr wrap="none" rtlCol="0">
            <a:spAutoFit/>
          </a:bodyPr>
          <a:lstStyle/>
          <a:p>
            <a:r>
              <a:rPr lang="en-US" sz="2000" dirty="0"/>
              <a:t>replicates</a:t>
            </a:r>
            <a:endParaRPr lang="en-BE" sz="2000" dirty="0"/>
          </a:p>
        </p:txBody>
      </p:sp>
      <p:sp>
        <p:nvSpPr>
          <p:cNvPr id="5" name="TextBox 4">
            <a:extLst>
              <a:ext uri="{FF2B5EF4-FFF2-40B4-BE49-F238E27FC236}">
                <a16:creationId xmlns:a16="http://schemas.microsoft.com/office/drawing/2014/main" id="{E40DAB54-7AD2-E051-A17C-F8A391250370}"/>
              </a:ext>
            </a:extLst>
          </p:cNvPr>
          <p:cNvSpPr txBox="1"/>
          <p:nvPr/>
        </p:nvSpPr>
        <p:spPr>
          <a:xfrm>
            <a:off x="8097078" y="4329716"/>
            <a:ext cx="924677" cy="400110"/>
          </a:xfrm>
          <a:prstGeom prst="rect">
            <a:avLst/>
          </a:prstGeom>
          <a:noFill/>
        </p:spPr>
        <p:txBody>
          <a:bodyPr wrap="none" rtlCol="0">
            <a:spAutoFit/>
          </a:bodyPr>
          <a:lstStyle/>
          <a:p>
            <a:r>
              <a:rPr lang="en-BE" sz="2000" dirty="0"/>
              <a:t>control</a:t>
            </a:r>
          </a:p>
        </p:txBody>
      </p:sp>
      <p:sp>
        <p:nvSpPr>
          <p:cNvPr id="6" name="Rounded Rectangle 5">
            <a:extLst>
              <a:ext uri="{FF2B5EF4-FFF2-40B4-BE49-F238E27FC236}">
                <a16:creationId xmlns:a16="http://schemas.microsoft.com/office/drawing/2014/main" id="{B77C1F62-0580-462C-C19D-7A7A8789597C}"/>
              </a:ext>
            </a:extLst>
          </p:cNvPr>
          <p:cNvSpPr/>
          <p:nvPr/>
        </p:nvSpPr>
        <p:spPr>
          <a:xfrm>
            <a:off x="3983411" y="4290017"/>
            <a:ext cx="1193531" cy="456678"/>
          </a:xfrm>
          <a:prstGeom prst="round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7" name="Rounded Rectangle 6">
            <a:extLst>
              <a:ext uri="{FF2B5EF4-FFF2-40B4-BE49-F238E27FC236}">
                <a16:creationId xmlns:a16="http://schemas.microsoft.com/office/drawing/2014/main" id="{8EB6353B-03A9-270E-8435-7E8547224699}"/>
              </a:ext>
            </a:extLst>
          </p:cNvPr>
          <p:cNvSpPr/>
          <p:nvPr/>
        </p:nvSpPr>
        <p:spPr>
          <a:xfrm>
            <a:off x="7967809" y="4290017"/>
            <a:ext cx="1140224" cy="456678"/>
          </a:xfrm>
          <a:prstGeom prst="round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8" name="TextBox 7">
            <a:extLst>
              <a:ext uri="{FF2B5EF4-FFF2-40B4-BE49-F238E27FC236}">
                <a16:creationId xmlns:a16="http://schemas.microsoft.com/office/drawing/2014/main" id="{9ECD34F9-F13C-EC61-C843-EA1C782DFEAC}"/>
              </a:ext>
            </a:extLst>
          </p:cNvPr>
          <p:cNvSpPr txBox="1"/>
          <p:nvPr/>
        </p:nvSpPr>
        <p:spPr>
          <a:xfrm>
            <a:off x="2855659" y="3493606"/>
            <a:ext cx="7894557" cy="430887"/>
          </a:xfrm>
          <a:prstGeom prst="rect">
            <a:avLst/>
          </a:prstGeom>
          <a:noFill/>
        </p:spPr>
        <p:txBody>
          <a:bodyPr wrap="square" rtlCol="0">
            <a:spAutoFit/>
          </a:bodyPr>
          <a:lstStyle/>
          <a:p>
            <a:pPr algn="ctr"/>
            <a:r>
              <a:rPr lang="en-US" sz="2200" b="1" dirty="0"/>
              <a:t>What do I need?</a:t>
            </a:r>
            <a:endParaRPr lang="en-BE" sz="2200" b="1" dirty="0"/>
          </a:p>
        </p:txBody>
      </p:sp>
      <p:sp>
        <p:nvSpPr>
          <p:cNvPr id="9" name="TextBox 8">
            <a:extLst>
              <a:ext uri="{FF2B5EF4-FFF2-40B4-BE49-F238E27FC236}">
                <a16:creationId xmlns:a16="http://schemas.microsoft.com/office/drawing/2014/main" id="{E995B9F4-CEF6-2D5C-7997-115187683FDC}"/>
              </a:ext>
            </a:extLst>
          </p:cNvPr>
          <p:cNvSpPr txBox="1"/>
          <p:nvPr/>
        </p:nvSpPr>
        <p:spPr>
          <a:xfrm>
            <a:off x="3054673" y="4741480"/>
            <a:ext cx="3206327" cy="1711366"/>
          </a:xfrm>
          <a:prstGeom prst="rect">
            <a:avLst/>
          </a:prstGeom>
          <a:noFill/>
        </p:spPr>
        <p:txBody>
          <a:bodyPr wrap="none" rtlCol="0">
            <a:spAutoFit/>
          </a:bodyPr>
          <a:lstStyle/>
          <a:p>
            <a:pPr marL="285750" indent="-285750">
              <a:lnSpc>
                <a:spcPct val="150000"/>
              </a:lnSpc>
              <a:buFont typeface="Wingdings" pitchFamily="2" charset="2"/>
              <a:buChar char="ü"/>
            </a:pPr>
            <a:r>
              <a:rPr lang="en-GB" dirty="0"/>
              <a:t>Purpose of replicates </a:t>
            </a:r>
          </a:p>
          <a:p>
            <a:pPr marL="285750" indent="-285750">
              <a:lnSpc>
                <a:spcPct val="150000"/>
              </a:lnSpc>
              <a:buFont typeface="Wingdings" pitchFamily="2" charset="2"/>
              <a:buChar char="ü"/>
            </a:pPr>
            <a:r>
              <a:rPr lang="en-GB" dirty="0"/>
              <a:t>Biological vs technical</a:t>
            </a:r>
          </a:p>
          <a:p>
            <a:pPr marL="285750" indent="-285750">
              <a:lnSpc>
                <a:spcPct val="150000"/>
              </a:lnSpc>
              <a:buFont typeface="Wingdings" pitchFamily="2" charset="2"/>
              <a:buChar char="ü"/>
            </a:pPr>
            <a:r>
              <a:rPr lang="en-GB" dirty="0"/>
              <a:t>Variability of your population</a:t>
            </a:r>
          </a:p>
          <a:p>
            <a:pPr marL="285750" indent="-285750">
              <a:lnSpc>
                <a:spcPct val="150000"/>
              </a:lnSpc>
              <a:buFont typeface="Wingdings" pitchFamily="2" charset="2"/>
              <a:buChar char="ü"/>
            </a:pPr>
            <a:r>
              <a:rPr lang="en-GB" dirty="0"/>
              <a:t>What is feasible</a:t>
            </a:r>
            <a:endParaRPr lang="en-BE" dirty="0"/>
          </a:p>
        </p:txBody>
      </p:sp>
      <p:sp>
        <p:nvSpPr>
          <p:cNvPr id="10" name="TextBox 9">
            <a:extLst>
              <a:ext uri="{FF2B5EF4-FFF2-40B4-BE49-F238E27FC236}">
                <a16:creationId xmlns:a16="http://schemas.microsoft.com/office/drawing/2014/main" id="{E966E5EC-96AD-A677-CFD2-972820254770}"/>
              </a:ext>
            </a:extLst>
          </p:cNvPr>
          <p:cNvSpPr txBox="1"/>
          <p:nvPr/>
        </p:nvSpPr>
        <p:spPr>
          <a:xfrm>
            <a:off x="7060156" y="4729401"/>
            <a:ext cx="2584875" cy="1295868"/>
          </a:xfrm>
          <a:prstGeom prst="rect">
            <a:avLst/>
          </a:prstGeom>
          <a:noFill/>
        </p:spPr>
        <p:txBody>
          <a:bodyPr wrap="none" rtlCol="0">
            <a:spAutoFit/>
          </a:bodyPr>
          <a:lstStyle/>
          <a:p>
            <a:pPr marL="285750" indent="-285750">
              <a:lnSpc>
                <a:spcPct val="150000"/>
              </a:lnSpc>
              <a:buFont typeface="Wingdings" pitchFamily="2" charset="2"/>
              <a:buChar char="ü"/>
            </a:pPr>
            <a:r>
              <a:rPr lang="en-GB" dirty="0"/>
              <a:t>Purpose of control </a:t>
            </a:r>
          </a:p>
          <a:p>
            <a:pPr marL="285750" indent="-285750">
              <a:lnSpc>
                <a:spcPct val="150000"/>
              </a:lnSpc>
              <a:buFont typeface="Wingdings" pitchFamily="2" charset="2"/>
              <a:buChar char="ü"/>
            </a:pPr>
            <a:r>
              <a:rPr lang="en-GB" dirty="0"/>
              <a:t>Experimental question</a:t>
            </a:r>
          </a:p>
          <a:p>
            <a:pPr marL="285750" indent="-285750">
              <a:lnSpc>
                <a:spcPct val="150000"/>
              </a:lnSpc>
              <a:buFont typeface="Wingdings" pitchFamily="2" charset="2"/>
              <a:buChar char="ü"/>
            </a:pPr>
            <a:r>
              <a:rPr lang="en-GB" dirty="0"/>
              <a:t>feasibility</a:t>
            </a:r>
          </a:p>
        </p:txBody>
      </p:sp>
    </p:spTree>
    <p:extLst>
      <p:ext uri="{BB962C8B-B14F-4D97-AF65-F5344CB8AC3E}">
        <p14:creationId xmlns:p14="http://schemas.microsoft.com/office/powerpoint/2010/main" val="824402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sign&#10;&#10;Description automatically generated">
            <a:extLst>
              <a:ext uri="{FF2B5EF4-FFF2-40B4-BE49-F238E27FC236}">
                <a16:creationId xmlns:a16="http://schemas.microsoft.com/office/drawing/2014/main" id="{25EDB335-0771-5346-AD4D-314288BA0385}"/>
              </a:ext>
            </a:extLst>
          </p:cNvPr>
          <p:cNvPicPr>
            <a:picLocks noChangeAspect="1"/>
          </p:cNvPicPr>
          <p:nvPr/>
        </p:nvPicPr>
        <p:blipFill>
          <a:blip r:embed="rId3"/>
          <a:stretch>
            <a:fillRect/>
          </a:stretch>
        </p:blipFill>
        <p:spPr>
          <a:xfrm>
            <a:off x="124315" y="1853015"/>
            <a:ext cx="2232000" cy="3660001"/>
          </a:xfrm>
          <a:prstGeom prst="rect">
            <a:avLst/>
          </a:prstGeom>
        </p:spPr>
      </p:pic>
      <p:sp>
        <p:nvSpPr>
          <p:cNvPr id="7" name="Freeform 6">
            <a:extLst>
              <a:ext uri="{FF2B5EF4-FFF2-40B4-BE49-F238E27FC236}">
                <a16:creationId xmlns:a16="http://schemas.microsoft.com/office/drawing/2014/main" id="{872A95BC-E8B5-CD45-ACFE-30F453D409CA}"/>
              </a:ext>
            </a:extLst>
          </p:cNvPr>
          <p:cNvSpPr/>
          <p:nvPr/>
        </p:nvSpPr>
        <p:spPr>
          <a:xfrm>
            <a:off x="2097719" y="1235674"/>
            <a:ext cx="474818" cy="2253114"/>
          </a:xfrm>
          <a:custGeom>
            <a:avLst/>
            <a:gdLst>
              <a:gd name="connsiteX0" fmla="*/ 0 w 457200"/>
              <a:gd name="connsiteY0" fmla="*/ 1309816 h 1407972"/>
              <a:gd name="connsiteX1" fmla="*/ 284206 w 457200"/>
              <a:gd name="connsiteY1" fmla="*/ 1272746 h 1407972"/>
              <a:gd name="connsiteX2" fmla="*/ 457200 w 457200"/>
              <a:gd name="connsiteY2" fmla="*/ 0 h 1407972"/>
              <a:gd name="connsiteX0" fmla="*/ 0 w 457200"/>
              <a:gd name="connsiteY0" fmla="*/ 1309816 h 1346110"/>
              <a:gd name="connsiteX1" fmla="*/ 420130 w 457200"/>
              <a:gd name="connsiteY1" fmla="*/ 1099751 h 1346110"/>
              <a:gd name="connsiteX2" fmla="*/ 457200 w 457200"/>
              <a:gd name="connsiteY2" fmla="*/ 0 h 1346110"/>
              <a:gd name="connsiteX0" fmla="*/ 0 w 457200"/>
              <a:gd name="connsiteY0" fmla="*/ 1309816 h 1324859"/>
              <a:gd name="connsiteX1" fmla="*/ 382368 w 457200"/>
              <a:gd name="connsiteY1" fmla="*/ 842767 h 1324859"/>
              <a:gd name="connsiteX2" fmla="*/ 457200 w 457200"/>
              <a:gd name="connsiteY2" fmla="*/ 0 h 1324859"/>
              <a:gd name="connsiteX0" fmla="*/ 0 w 646012"/>
              <a:gd name="connsiteY0" fmla="*/ 1273103 h 1289582"/>
              <a:gd name="connsiteX1" fmla="*/ 571180 w 646012"/>
              <a:gd name="connsiteY1" fmla="*/ 842767 h 1289582"/>
              <a:gd name="connsiteX2" fmla="*/ 646012 w 646012"/>
              <a:gd name="connsiteY2" fmla="*/ 0 h 1289582"/>
              <a:gd name="connsiteX0" fmla="*/ 0 w 646012"/>
              <a:gd name="connsiteY0" fmla="*/ 1273103 h 1277444"/>
              <a:gd name="connsiteX1" fmla="*/ 571180 w 646012"/>
              <a:gd name="connsiteY1" fmla="*/ 842767 h 1277444"/>
              <a:gd name="connsiteX2" fmla="*/ 646012 w 646012"/>
              <a:gd name="connsiteY2" fmla="*/ 0 h 1277444"/>
              <a:gd name="connsiteX0" fmla="*/ 0 w 655649"/>
              <a:gd name="connsiteY0" fmla="*/ 1316820 h 1320593"/>
              <a:gd name="connsiteX1" fmla="*/ 580817 w 655649"/>
              <a:gd name="connsiteY1" fmla="*/ 842767 h 1320593"/>
              <a:gd name="connsiteX2" fmla="*/ 655649 w 655649"/>
              <a:gd name="connsiteY2" fmla="*/ 0 h 1320593"/>
              <a:gd name="connsiteX0" fmla="*/ 0 w 659212"/>
              <a:gd name="connsiteY0" fmla="*/ 1316820 h 1320740"/>
              <a:gd name="connsiteX1" fmla="*/ 628996 w 659212"/>
              <a:gd name="connsiteY1" fmla="*/ 855258 h 1320740"/>
              <a:gd name="connsiteX2" fmla="*/ 655649 w 659212"/>
              <a:gd name="connsiteY2" fmla="*/ 0 h 1320740"/>
            </a:gdLst>
            <a:ahLst/>
            <a:cxnLst>
              <a:cxn ang="0">
                <a:pos x="connsiteX0" y="connsiteY0"/>
              </a:cxn>
              <a:cxn ang="0">
                <a:pos x="connsiteX1" y="connsiteY1"/>
              </a:cxn>
              <a:cxn ang="0">
                <a:pos x="connsiteX2" y="connsiteY2"/>
              </a:cxn>
            </a:cxnLst>
            <a:rect l="l" t="t" r="r" b="b"/>
            <a:pathLst>
              <a:path w="659212" h="1320740">
                <a:moveTo>
                  <a:pt x="0" y="1316820"/>
                </a:moveTo>
                <a:cubicBezTo>
                  <a:pt x="547256" y="1357473"/>
                  <a:pt x="552796" y="1073561"/>
                  <a:pt x="628996" y="855258"/>
                </a:cubicBezTo>
                <a:cubicBezTo>
                  <a:pt x="705196" y="636955"/>
                  <a:pt x="607252" y="527221"/>
                  <a:pt x="655649" y="0"/>
                </a:cubicBezTo>
              </a:path>
            </a:pathLst>
          </a:custGeom>
          <a:noFill/>
          <a:ln>
            <a:solidFill>
              <a:srgbClr val="FAB005">
                <a:alpha val="29804"/>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0" name="Rounded Rectangle 9">
            <a:extLst>
              <a:ext uri="{FF2B5EF4-FFF2-40B4-BE49-F238E27FC236}">
                <a16:creationId xmlns:a16="http://schemas.microsoft.com/office/drawing/2014/main" id="{52A5FF1F-60C3-804B-B317-1C0500385E8E}"/>
              </a:ext>
            </a:extLst>
          </p:cNvPr>
          <p:cNvSpPr/>
          <p:nvPr/>
        </p:nvSpPr>
        <p:spPr>
          <a:xfrm>
            <a:off x="2577341" y="336377"/>
            <a:ext cx="8411825" cy="6437871"/>
          </a:xfrm>
          <a:prstGeom prst="roundRect">
            <a:avLst/>
          </a:prstGeom>
          <a:noFill/>
          <a:ln w="19050">
            <a:solidFill>
              <a:srgbClr val="FAB005">
                <a:alpha val="29804"/>
              </a:srgbClr>
            </a:solidFill>
            <a:prstDash val="sysDash"/>
            <a:extLst>
              <a:ext uri="{C807C97D-BFC1-408E-A445-0C87EB9F89A2}">
                <ask:lineSketchStyleProps xmlns:ask="http://schemas.microsoft.com/office/drawing/2018/sketchyshapes" sd="1219033472">
                  <a:custGeom>
                    <a:avLst/>
                    <a:gdLst>
                      <a:gd name="connsiteX0" fmla="*/ 0 w 8411825"/>
                      <a:gd name="connsiteY0" fmla="*/ 1013274 h 6079525"/>
                      <a:gd name="connsiteX1" fmla="*/ 1013274 w 8411825"/>
                      <a:gd name="connsiteY1" fmla="*/ 0 h 6079525"/>
                      <a:gd name="connsiteX2" fmla="*/ 1721459 w 8411825"/>
                      <a:gd name="connsiteY2" fmla="*/ 0 h 6079525"/>
                      <a:gd name="connsiteX3" fmla="*/ 2238086 w 8411825"/>
                      <a:gd name="connsiteY3" fmla="*/ 0 h 6079525"/>
                      <a:gd name="connsiteX4" fmla="*/ 2690860 w 8411825"/>
                      <a:gd name="connsiteY4" fmla="*/ 0 h 6079525"/>
                      <a:gd name="connsiteX5" fmla="*/ 3335193 w 8411825"/>
                      <a:gd name="connsiteY5" fmla="*/ 0 h 6079525"/>
                      <a:gd name="connsiteX6" fmla="*/ 3851820 w 8411825"/>
                      <a:gd name="connsiteY6" fmla="*/ 0 h 6079525"/>
                      <a:gd name="connsiteX7" fmla="*/ 4560005 w 8411825"/>
                      <a:gd name="connsiteY7" fmla="*/ 0 h 6079525"/>
                      <a:gd name="connsiteX8" fmla="*/ 5012779 w 8411825"/>
                      <a:gd name="connsiteY8" fmla="*/ 0 h 6079525"/>
                      <a:gd name="connsiteX9" fmla="*/ 5720965 w 8411825"/>
                      <a:gd name="connsiteY9" fmla="*/ 0 h 6079525"/>
                      <a:gd name="connsiteX10" fmla="*/ 6109886 w 8411825"/>
                      <a:gd name="connsiteY10" fmla="*/ 0 h 6079525"/>
                      <a:gd name="connsiteX11" fmla="*/ 6690366 w 8411825"/>
                      <a:gd name="connsiteY11" fmla="*/ 0 h 6079525"/>
                      <a:gd name="connsiteX12" fmla="*/ 7398551 w 8411825"/>
                      <a:gd name="connsiteY12" fmla="*/ 0 h 6079525"/>
                      <a:gd name="connsiteX13" fmla="*/ 8411825 w 8411825"/>
                      <a:gd name="connsiteY13" fmla="*/ 1013274 h 6079525"/>
                      <a:gd name="connsiteX14" fmla="*/ 8411825 w 8411825"/>
                      <a:gd name="connsiteY14" fmla="*/ 1592271 h 6079525"/>
                      <a:gd name="connsiteX15" fmla="*/ 8411825 w 8411825"/>
                      <a:gd name="connsiteY15" fmla="*/ 2090208 h 6079525"/>
                      <a:gd name="connsiteX16" fmla="*/ 8411825 w 8411825"/>
                      <a:gd name="connsiteY16" fmla="*/ 2669205 h 6079525"/>
                      <a:gd name="connsiteX17" fmla="*/ 8411825 w 8411825"/>
                      <a:gd name="connsiteY17" fmla="*/ 3329261 h 6079525"/>
                      <a:gd name="connsiteX18" fmla="*/ 8411825 w 8411825"/>
                      <a:gd name="connsiteY18" fmla="*/ 3908258 h 6079525"/>
                      <a:gd name="connsiteX19" fmla="*/ 8411825 w 8411825"/>
                      <a:gd name="connsiteY19" fmla="*/ 4365665 h 6079525"/>
                      <a:gd name="connsiteX20" fmla="*/ 8411825 w 8411825"/>
                      <a:gd name="connsiteY20" fmla="*/ 5066251 h 6079525"/>
                      <a:gd name="connsiteX21" fmla="*/ 7398551 w 8411825"/>
                      <a:gd name="connsiteY21" fmla="*/ 6079525 h 6079525"/>
                      <a:gd name="connsiteX22" fmla="*/ 6881924 w 8411825"/>
                      <a:gd name="connsiteY22" fmla="*/ 6079525 h 6079525"/>
                      <a:gd name="connsiteX23" fmla="*/ 6301444 w 8411825"/>
                      <a:gd name="connsiteY23" fmla="*/ 6079525 h 6079525"/>
                      <a:gd name="connsiteX24" fmla="*/ 5912523 w 8411825"/>
                      <a:gd name="connsiteY24" fmla="*/ 6079525 h 6079525"/>
                      <a:gd name="connsiteX25" fmla="*/ 5523601 w 8411825"/>
                      <a:gd name="connsiteY25" fmla="*/ 6079525 h 6079525"/>
                      <a:gd name="connsiteX26" fmla="*/ 4943122 w 8411825"/>
                      <a:gd name="connsiteY26" fmla="*/ 6079525 h 6079525"/>
                      <a:gd name="connsiteX27" fmla="*/ 4490348 w 8411825"/>
                      <a:gd name="connsiteY27" fmla="*/ 6079525 h 6079525"/>
                      <a:gd name="connsiteX28" fmla="*/ 3846015 w 8411825"/>
                      <a:gd name="connsiteY28" fmla="*/ 6079525 h 6079525"/>
                      <a:gd name="connsiteX29" fmla="*/ 3393241 w 8411825"/>
                      <a:gd name="connsiteY29" fmla="*/ 6079525 h 6079525"/>
                      <a:gd name="connsiteX30" fmla="*/ 2748908 w 8411825"/>
                      <a:gd name="connsiteY30" fmla="*/ 6079525 h 6079525"/>
                      <a:gd name="connsiteX31" fmla="*/ 2359987 w 8411825"/>
                      <a:gd name="connsiteY31" fmla="*/ 6079525 h 6079525"/>
                      <a:gd name="connsiteX32" fmla="*/ 1715654 w 8411825"/>
                      <a:gd name="connsiteY32" fmla="*/ 6079525 h 6079525"/>
                      <a:gd name="connsiteX33" fmla="*/ 1013274 w 8411825"/>
                      <a:gd name="connsiteY33" fmla="*/ 6079525 h 6079525"/>
                      <a:gd name="connsiteX34" fmla="*/ 0 w 8411825"/>
                      <a:gd name="connsiteY34" fmla="*/ 5066251 h 6079525"/>
                      <a:gd name="connsiteX35" fmla="*/ 0 w 8411825"/>
                      <a:gd name="connsiteY35" fmla="*/ 4406195 h 6079525"/>
                      <a:gd name="connsiteX36" fmla="*/ 0 w 8411825"/>
                      <a:gd name="connsiteY36" fmla="*/ 3908258 h 6079525"/>
                      <a:gd name="connsiteX37" fmla="*/ 0 w 8411825"/>
                      <a:gd name="connsiteY37" fmla="*/ 3450850 h 6079525"/>
                      <a:gd name="connsiteX38" fmla="*/ 0 w 8411825"/>
                      <a:gd name="connsiteY38" fmla="*/ 2952913 h 6079525"/>
                      <a:gd name="connsiteX39" fmla="*/ 0 w 8411825"/>
                      <a:gd name="connsiteY39" fmla="*/ 2414446 h 6079525"/>
                      <a:gd name="connsiteX40" fmla="*/ 0 w 8411825"/>
                      <a:gd name="connsiteY40" fmla="*/ 1835449 h 6079525"/>
                      <a:gd name="connsiteX41" fmla="*/ 0 w 8411825"/>
                      <a:gd name="connsiteY41" fmla="*/ 1013274 h 607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8411825" h="6079525" extrusionOk="0">
                        <a:moveTo>
                          <a:pt x="0" y="1013274"/>
                        </a:moveTo>
                        <a:cubicBezTo>
                          <a:pt x="-102804" y="390246"/>
                          <a:pt x="324668" y="48412"/>
                          <a:pt x="1013274" y="0"/>
                        </a:cubicBezTo>
                        <a:cubicBezTo>
                          <a:pt x="1221492" y="-76002"/>
                          <a:pt x="1452409" y="66076"/>
                          <a:pt x="1721459" y="0"/>
                        </a:cubicBezTo>
                        <a:cubicBezTo>
                          <a:pt x="1990510" y="-66076"/>
                          <a:pt x="2058947" y="31289"/>
                          <a:pt x="2238086" y="0"/>
                        </a:cubicBezTo>
                        <a:cubicBezTo>
                          <a:pt x="2417225" y="-31289"/>
                          <a:pt x="2559296" y="11396"/>
                          <a:pt x="2690860" y="0"/>
                        </a:cubicBezTo>
                        <a:cubicBezTo>
                          <a:pt x="2822424" y="-11396"/>
                          <a:pt x="3074681" y="68794"/>
                          <a:pt x="3335193" y="0"/>
                        </a:cubicBezTo>
                        <a:cubicBezTo>
                          <a:pt x="3595705" y="-68794"/>
                          <a:pt x="3714577" y="28880"/>
                          <a:pt x="3851820" y="0"/>
                        </a:cubicBezTo>
                        <a:cubicBezTo>
                          <a:pt x="3989063" y="-28880"/>
                          <a:pt x="4397253" y="11371"/>
                          <a:pt x="4560005" y="0"/>
                        </a:cubicBezTo>
                        <a:cubicBezTo>
                          <a:pt x="4722758" y="-11371"/>
                          <a:pt x="4846326" y="24934"/>
                          <a:pt x="5012779" y="0"/>
                        </a:cubicBezTo>
                        <a:cubicBezTo>
                          <a:pt x="5179232" y="-24934"/>
                          <a:pt x="5414985" y="27977"/>
                          <a:pt x="5720965" y="0"/>
                        </a:cubicBezTo>
                        <a:cubicBezTo>
                          <a:pt x="6026945" y="-27977"/>
                          <a:pt x="5952627" y="4648"/>
                          <a:pt x="6109886" y="0"/>
                        </a:cubicBezTo>
                        <a:cubicBezTo>
                          <a:pt x="6267145" y="-4648"/>
                          <a:pt x="6520200" y="62990"/>
                          <a:pt x="6690366" y="0"/>
                        </a:cubicBezTo>
                        <a:cubicBezTo>
                          <a:pt x="6860532" y="-62990"/>
                          <a:pt x="7078318" y="33421"/>
                          <a:pt x="7398551" y="0"/>
                        </a:cubicBezTo>
                        <a:cubicBezTo>
                          <a:pt x="8031271" y="-72239"/>
                          <a:pt x="8455351" y="425592"/>
                          <a:pt x="8411825" y="1013274"/>
                        </a:cubicBezTo>
                        <a:cubicBezTo>
                          <a:pt x="8467362" y="1244336"/>
                          <a:pt x="8365820" y="1454726"/>
                          <a:pt x="8411825" y="1592271"/>
                        </a:cubicBezTo>
                        <a:cubicBezTo>
                          <a:pt x="8457830" y="1729816"/>
                          <a:pt x="8391830" y="1938873"/>
                          <a:pt x="8411825" y="2090208"/>
                        </a:cubicBezTo>
                        <a:cubicBezTo>
                          <a:pt x="8431820" y="2241543"/>
                          <a:pt x="8385640" y="2530434"/>
                          <a:pt x="8411825" y="2669205"/>
                        </a:cubicBezTo>
                        <a:cubicBezTo>
                          <a:pt x="8438010" y="2807976"/>
                          <a:pt x="8384417" y="3154356"/>
                          <a:pt x="8411825" y="3329261"/>
                        </a:cubicBezTo>
                        <a:cubicBezTo>
                          <a:pt x="8439233" y="3504166"/>
                          <a:pt x="8360359" y="3771976"/>
                          <a:pt x="8411825" y="3908258"/>
                        </a:cubicBezTo>
                        <a:cubicBezTo>
                          <a:pt x="8463291" y="4044540"/>
                          <a:pt x="8402729" y="4180418"/>
                          <a:pt x="8411825" y="4365665"/>
                        </a:cubicBezTo>
                        <a:cubicBezTo>
                          <a:pt x="8420921" y="4550912"/>
                          <a:pt x="8399130" y="4883369"/>
                          <a:pt x="8411825" y="5066251"/>
                        </a:cubicBezTo>
                        <a:cubicBezTo>
                          <a:pt x="8497968" y="5574769"/>
                          <a:pt x="7892703" y="6183452"/>
                          <a:pt x="7398551" y="6079525"/>
                        </a:cubicBezTo>
                        <a:cubicBezTo>
                          <a:pt x="7157812" y="6079926"/>
                          <a:pt x="7004989" y="6035751"/>
                          <a:pt x="6881924" y="6079525"/>
                        </a:cubicBezTo>
                        <a:cubicBezTo>
                          <a:pt x="6758859" y="6123299"/>
                          <a:pt x="6556140" y="6029579"/>
                          <a:pt x="6301444" y="6079525"/>
                        </a:cubicBezTo>
                        <a:cubicBezTo>
                          <a:pt x="6046748" y="6129471"/>
                          <a:pt x="6047287" y="6038637"/>
                          <a:pt x="5912523" y="6079525"/>
                        </a:cubicBezTo>
                        <a:cubicBezTo>
                          <a:pt x="5777759" y="6120413"/>
                          <a:pt x="5650129" y="6034178"/>
                          <a:pt x="5523601" y="6079525"/>
                        </a:cubicBezTo>
                        <a:cubicBezTo>
                          <a:pt x="5397073" y="6124872"/>
                          <a:pt x="5107424" y="6073740"/>
                          <a:pt x="4943122" y="6079525"/>
                        </a:cubicBezTo>
                        <a:cubicBezTo>
                          <a:pt x="4778820" y="6085310"/>
                          <a:pt x="4687063" y="6032615"/>
                          <a:pt x="4490348" y="6079525"/>
                        </a:cubicBezTo>
                        <a:cubicBezTo>
                          <a:pt x="4293633" y="6126435"/>
                          <a:pt x="4068090" y="6017649"/>
                          <a:pt x="3846015" y="6079525"/>
                        </a:cubicBezTo>
                        <a:cubicBezTo>
                          <a:pt x="3623940" y="6141401"/>
                          <a:pt x="3570656" y="6075366"/>
                          <a:pt x="3393241" y="6079525"/>
                        </a:cubicBezTo>
                        <a:cubicBezTo>
                          <a:pt x="3215826" y="6083684"/>
                          <a:pt x="3030746" y="6029854"/>
                          <a:pt x="2748908" y="6079525"/>
                        </a:cubicBezTo>
                        <a:cubicBezTo>
                          <a:pt x="2467070" y="6129196"/>
                          <a:pt x="2474263" y="6063531"/>
                          <a:pt x="2359987" y="6079525"/>
                        </a:cubicBezTo>
                        <a:cubicBezTo>
                          <a:pt x="2245711" y="6095519"/>
                          <a:pt x="1850742" y="6029850"/>
                          <a:pt x="1715654" y="6079525"/>
                        </a:cubicBezTo>
                        <a:cubicBezTo>
                          <a:pt x="1580566" y="6129200"/>
                          <a:pt x="1300250" y="6067777"/>
                          <a:pt x="1013274" y="6079525"/>
                        </a:cubicBezTo>
                        <a:cubicBezTo>
                          <a:pt x="430099" y="6092735"/>
                          <a:pt x="24307" y="5691727"/>
                          <a:pt x="0" y="5066251"/>
                        </a:cubicBezTo>
                        <a:cubicBezTo>
                          <a:pt x="-24774" y="4875056"/>
                          <a:pt x="34367" y="4687189"/>
                          <a:pt x="0" y="4406195"/>
                        </a:cubicBezTo>
                        <a:cubicBezTo>
                          <a:pt x="-34367" y="4125201"/>
                          <a:pt x="21606" y="4096859"/>
                          <a:pt x="0" y="3908258"/>
                        </a:cubicBezTo>
                        <a:cubicBezTo>
                          <a:pt x="-21606" y="3719657"/>
                          <a:pt x="28453" y="3573325"/>
                          <a:pt x="0" y="3450850"/>
                        </a:cubicBezTo>
                        <a:cubicBezTo>
                          <a:pt x="-28453" y="3328375"/>
                          <a:pt x="26523" y="3088658"/>
                          <a:pt x="0" y="2952913"/>
                        </a:cubicBezTo>
                        <a:cubicBezTo>
                          <a:pt x="-26523" y="2817168"/>
                          <a:pt x="29552" y="2580642"/>
                          <a:pt x="0" y="2414446"/>
                        </a:cubicBezTo>
                        <a:cubicBezTo>
                          <a:pt x="-29552" y="2248250"/>
                          <a:pt x="39317" y="1969577"/>
                          <a:pt x="0" y="1835449"/>
                        </a:cubicBezTo>
                        <a:cubicBezTo>
                          <a:pt x="-39317" y="1701321"/>
                          <a:pt x="18150" y="1349752"/>
                          <a:pt x="0" y="1013274"/>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1" name="TextBox 10">
            <a:extLst>
              <a:ext uri="{FF2B5EF4-FFF2-40B4-BE49-F238E27FC236}">
                <a16:creationId xmlns:a16="http://schemas.microsoft.com/office/drawing/2014/main" id="{1B91FD1E-AD2A-944B-9BA7-A8E1B79C8521}"/>
              </a:ext>
            </a:extLst>
          </p:cNvPr>
          <p:cNvSpPr txBox="1"/>
          <p:nvPr/>
        </p:nvSpPr>
        <p:spPr>
          <a:xfrm>
            <a:off x="3111299" y="1155895"/>
            <a:ext cx="2100640" cy="400110"/>
          </a:xfrm>
          <a:prstGeom prst="rect">
            <a:avLst/>
          </a:prstGeom>
          <a:noFill/>
        </p:spPr>
        <p:txBody>
          <a:bodyPr wrap="none" rtlCol="0">
            <a:spAutoFit/>
          </a:bodyPr>
          <a:lstStyle/>
          <a:p>
            <a:pPr algn="ctr"/>
            <a:r>
              <a:rPr lang="en-US" sz="2000" dirty="0"/>
              <a:t>Set up experiment</a:t>
            </a:r>
            <a:endParaRPr lang="en-BE" sz="2000" dirty="0"/>
          </a:p>
        </p:txBody>
      </p:sp>
      <p:sp>
        <p:nvSpPr>
          <p:cNvPr id="16" name="Rounded Rectangle 15">
            <a:extLst>
              <a:ext uri="{FF2B5EF4-FFF2-40B4-BE49-F238E27FC236}">
                <a16:creationId xmlns:a16="http://schemas.microsoft.com/office/drawing/2014/main" id="{31E1F86B-A64C-074C-B07B-188910EEEB96}"/>
              </a:ext>
            </a:extLst>
          </p:cNvPr>
          <p:cNvSpPr/>
          <p:nvPr/>
        </p:nvSpPr>
        <p:spPr>
          <a:xfrm>
            <a:off x="3085503" y="1116621"/>
            <a:ext cx="2100640" cy="456678"/>
          </a:xfrm>
          <a:prstGeom prst="round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0" name="TextBox 19">
            <a:extLst>
              <a:ext uri="{FF2B5EF4-FFF2-40B4-BE49-F238E27FC236}">
                <a16:creationId xmlns:a16="http://schemas.microsoft.com/office/drawing/2014/main" id="{E034C9D3-5556-F849-BE9E-C9B9C61BD929}"/>
              </a:ext>
            </a:extLst>
          </p:cNvPr>
          <p:cNvSpPr txBox="1"/>
          <p:nvPr/>
        </p:nvSpPr>
        <p:spPr>
          <a:xfrm>
            <a:off x="3111298" y="2043146"/>
            <a:ext cx="2074843" cy="400110"/>
          </a:xfrm>
          <a:prstGeom prst="rect">
            <a:avLst/>
          </a:prstGeom>
          <a:noFill/>
        </p:spPr>
        <p:txBody>
          <a:bodyPr wrap="square" rtlCol="0">
            <a:spAutoFit/>
          </a:bodyPr>
          <a:lstStyle/>
          <a:p>
            <a:pPr algn="ctr"/>
            <a:r>
              <a:rPr lang="en-US" sz="2000" dirty="0"/>
              <a:t>Extract material</a:t>
            </a:r>
            <a:endParaRPr lang="en-BE" sz="2000" dirty="0"/>
          </a:p>
        </p:txBody>
      </p:sp>
      <p:sp>
        <p:nvSpPr>
          <p:cNvPr id="21" name="Rounded Rectangle 20">
            <a:extLst>
              <a:ext uri="{FF2B5EF4-FFF2-40B4-BE49-F238E27FC236}">
                <a16:creationId xmlns:a16="http://schemas.microsoft.com/office/drawing/2014/main" id="{79980363-CC97-A04B-8528-BD4BAFCD526E}"/>
              </a:ext>
            </a:extLst>
          </p:cNvPr>
          <p:cNvSpPr/>
          <p:nvPr/>
        </p:nvSpPr>
        <p:spPr>
          <a:xfrm>
            <a:off x="3085503" y="2003872"/>
            <a:ext cx="2100640" cy="456678"/>
          </a:xfrm>
          <a:prstGeom prst="round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2" name="TextBox 21">
            <a:extLst>
              <a:ext uri="{FF2B5EF4-FFF2-40B4-BE49-F238E27FC236}">
                <a16:creationId xmlns:a16="http://schemas.microsoft.com/office/drawing/2014/main" id="{81296070-2C5F-8C43-8C16-C397B08323B1}"/>
              </a:ext>
            </a:extLst>
          </p:cNvPr>
          <p:cNvSpPr txBox="1"/>
          <p:nvPr/>
        </p:nvSpPr>
        <p:spPr>
          <a:xfrm>
            <a:off x="3111297" y="2930397"/>
            <a:ext cx="2074843" cy="400110"/>
          </a:xfrm>
          <a:prstGeom prst="rect">
            <a:avLst/>
          </a:prstGeom>
          <a:noFill/>
        </p:spPr>
        <p:txBody>
          <a:bodyPr wrap="square" rtlCol="0">
            <a:spAutoFit/>
          </a:bodyPr>
          <a:lstStyle/>
          <a:p>
            <a:pPr algn="ctr"/>
            <a:r>
              <a:rPr lang="en-US" sz="2000" dirty="0"/>
              <a:t>QC</a:t>
            </a:r>
            <a:endParaRPr lang="en-BE" sz="2000" dirty="0"/>
          </a:p>
        </p:txBody>
      </p:sp>
      <p:sp>
        <p:nvSpPr>
          <p:cNvPr id="23" name="Rounded Rectangle 22">
            <a:extLst>
              <a:ext uri="{FF2B5EF4-FFF2-40B4-BE49-F238E27FC236}">
                <a16:creationId xmlns:a16="http://schemas.microsoft.com/office/drawing/2014/main" id="{A69754D4-BFB9-AF44-BF8B-F486DADD31CE}"/>
              </a:ext>
            </a:extLst>
          </p:cNvPr>
          <p:cNvSpPr/>
          <p:nvPr/>
        </p:nvSpPr>
        <p:spPr>
          <a:xfrm>
            <a:off x="3085502" y="2891123"/>
            <a:ext cx="2100639" cy="456678"/>
          </a:xfrm>
          <a:prstGeom prst="round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4" name="TextBox 23">
            <a:extLst>
              <a:ext uri="{FF2B5EF4-FFF2-40B4-BE49-F238E27FC236}">
                <a16:creationId xmlns:a16="http://schemas.microsoft.com/office/drawing/2014/main" id="{B04C60BC-2AED-CC42-B6DD-D5511B89AD85}"/>
              </a:ext>
            </a:extLst>
          </p:cNvPr>
          <p:cNvSpPr txBox="1"/>
          <p:nvPr/>
        </p:nvSpPr>
        <p:spPr>
          <a:xfrm>
            <a:off x="3111298" y="3817648"/>
            <a:ext cx="2074842" cy="400110"/>
          </a:xfrm>
          <a:prstGeom prst="rect">
            <a:avLst/>
          </a:prstGeom>
          <a:noFill/>
        </p:spPr>
        <p:txBody>
          <a:bodyPr wrap="square" rtlCol="0">
            <a:spAutoFit/>
          </a:bodyPr>
          <a:lstStyle/>
          <a:p>
            <a:pPr algn="ctr"/>
            <a:r>
              <a:rPr lang="en-US" sz="2000" dirty="0"/>
              <a:t>Library prep</a:t>
            </a:r>
            <a:endParaRPr lang="en-BE" sz="2000" dirty="0"/>
          </a:p>
        </p:txBody>
      </p:sp>
      <p:sp>
        <p:nvSpPr>
          <p:cNvPr id="25" name="Rounded Rectangle 24">
            <a:extLst>
              <a:ext uri="{FF2B5EF4-FFF2-40B4-BE49-F238E27FC236}">
                <a16:creationId xmlns:a16="http://schemas.microsoft.com/office/drawing/2014/main" id="{4232D066-6008-4A41-8A55-C610C984D407}"/>
              </a:ext>
            </a:extLst>
          </p:cNvPr>
          <p:cNvSpPr/>
          <p:nvPr/>
        </p:nvSpPr>
        <p:spPr>
          <a:xfrm>
            <a:off x="3085503" y="3778374"/>
            <a:ext cx="2100638" cy="456678"/>
          </a:xfrm>
          <a:prstGeom prst="round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4" name="Right Brace 3">
            <a:extLst>
              <a:ext uri="{FF2B5EF4-FFF2-40B4-BE49-F238E27FC236}">
                <a16:creationId xmlns:a16="http://schemas.microsoft.com/office/drawing/2014/main" id="{137E1EFF-2BBC-C546-B4A0-7C60AA5B770B}"/>
              </a:ext>
            </a:extLst>
          </p:cNvPr>
          <p:cNvSpPr/>
          <p:nvPr/>
        </p:nvSpPr>
        <p:spPr>
          <a:xfrm>
            <a:off x="5629916" y="1088485"/>
            <a:ext cx="297178" cy="1978271"/>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BE"/>
          </a:p>
        </p:txBody>
      </p:sp>
      <p:sp>
        <p:nvSpPr>
          <p:cNvPr id="26" name="Right Brace 25">
            <a:extLst>
              <a:ext uri="{FF2B5EF4-FFF2-40B4-BE49-F238E27FC236}">
                <a16:creationId xmlns:a16="http://schemas.microsoft.com/office/drawing/2014/main" id="{E995D919-A12E-B445-9A65-B962DBAF1B12}"/>
              </a:ext>
            </a:extLst>
          </p:cNvPr>
          <p:cNvSpPr/>
          <p:nvPr/>
        </p:nvSpPr>
        <p:spPr>
          <a:xfrm>
            <a:off x="5629916" y="3123029"/>
            <a:ext cx="297178" cy="1140160"/>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BE"/>
          </a:p>
        </p:txBody>
      </p:sp>
      <p:sp>
        <p:nvSpPr>
          <p:cNvPr id="5" name="TextBox 4">
            <a:extLst>
              <a:ext uri="{FF2B5EF4-FFF2-40B4-BE49-F238E27FC236}">
                <a16:creationId xmlns:a16="http://schemas.microsoft.com/office/drawing/2014/main" id="{4429F2FD-5F6B-504A-A2EB-7717277510D4}"/>
              </a:ext>
            </a:extLst>
          </p:cNvPr>
          <p:cNvSpPr txBox="1"/>
          <p:nvPr/>
        </p:nvSpPr>
        <p:spPr>
          <a:xfrm>
            <a:off x="6320987" y="3347801"/>
            <a:ext cx="3502856" cy="400110"/>
          </a:xfrm>
          <a:prstGeom prst="rect">
            <a:avLst/>
          </a:prstGeom>
          <a:noFill/>
        </p:spPr>
        <p:txBody>
          <a:bodyPr wrap="square" rtlCol="0">
            <a:spAutoFit/>
          </a:bodyPr>
          <a:lstStyle/>
          <a:p>
            <a:r>
              <a:rPr lang="en-GB" sz="2000" dirty="0"/>
              <a:t>Y</a:t>
            </a:r>
            <a:r>
              <a:rPr lang="en-BE" sz="2000" dirty="0"/>
              <a:t>ou or the genomics core</a:t>
            </a:r>
          </a:p>
        </p:txBody>
      </p:sp>
      <p:sp>
        <p:nvSpPr>
          <p:cNvPr id="27" name="TextBox 26">
            <a:extLst>
              <a:ext uri="{FF2B5EF4-FFF2-40B4-BE49-F238E27FC236}">
                <a16:creationId xmlns:a16="http://schemas.microsoft.com/office/drawing/2014/main" id="{088B22E5-C1AA-2F4C-941A-7B60AB1273B5}"/>
              </a:ext>
            </a:extLst>
          </p:cNvPr>
          <p:cNvSpPr txBox="1"/>
          <p:nvPr/>
        </p:nvSpPr>
        <p:spPr>
          <a:xfrm>
            <a:off x="6320987" y="1892954"/>
            <a:ext cx="3502856" cy="400110"/>
          </a:xfrm>
          <a:prstGeom prst="rect">
            <a:avLst/>
          </a:prstGeom>
          <a:noFill/>
        </p:spPr>
        <p:txBody>
          <a:bodyPr wrap="square" rtlCol="0">
            <a:spAutoFit/>
          </a:bodyPr>
          <a:lstStyle/>
          <a:p>
            <a:r>
              <a:rPr lang="en-US" sz="2000" dirty="0"/>
              <a:t>You</a:t>
            </a:r>
          </a:p>
        </p:txBody>
      </p:sp>
      <p:sp>
        <p:nvSpPr>
          <p:cNvPr id="28" name="Triangle 27">
            <a:extLst>
              <a:ext uri="{FF2B5EF4-FFF2-40B4-BE49-F238E27FC236}">
                <a16:creationId xmlns:a16="http://schemas.microsoft.com/office/drawing/2014/main" id="{99D4682A-8CBF-5E41-AAB9-AC0A7D5D1DE5}"/>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dirty="0"/>
          </a:p>
        </p:txBody>
      </p:sp>
      <p:sp>
        <p:nvSpPr>
          <p:cNvPr id="29" name="Triangle 28">
            <a:extLst>
              <a:ext uri="{FF2B5EF4-FFF2-40B4-BE49-F238E27FC236}">
                <a16:creationId xmlns:a16="http://schemas.microsoft.com/office/drawing/2014/main" id="{500C9D07-D5E5-C048-80F5-6BD9FE6DB11F}"/>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pic>
        <p:nvPicPr>
          <p:cNvPr id="30" name="Picture 2" descr="Genomics Core Leuven">
            <a:extLst>
              <a:ext uri="{FF2B5EF4-FFF2-40B4-BE49-F238E27FC236}">
                <a16:creationId xmlns:a16="http://schemas.microsoft.com/office/drawing/2014/main" id="{EB1FEC6D-B342-2040-A8E1-01AA8E3CAA38}"/>
              </a:ext>
            </a:extLst>
          </p:cNvPr>
          <p:cNvPicPr>
            <a:picLocks noChangeAspect="1" noChangeArrowheads="1"/>
          </p:cNvPicPr>
          <p:nvPr/>
        </p:nvPicPr>
        <p:blipFill rotWithShape="1">
          <a:blip r:embed="rId4">
            <a:extLst>
              <a:ext uri="{28A0092B-C50C-407E-A947-70E740481C1C}">
                <a14:useLocalDpi xmlns:a14="http://schemas.microsoft.com/office/drawing/2010/main"/>
              </a:ext>
            </a:extLst>
          </a:blip>
          <a:srcRect r="23316"/>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CAB34509-A7BF-B5E5-78DE-0D796CC182BC}"/>
              </a:ext>
            </a:extLst>
          </p:cNvPr>
          <p:cNvSpPr txBox="1"/>
          <p:nvPr/>
        </p:nvSpPr>
        <p:spPr>
          <a:xfrm>
            <a:off x="521835" y="1885464"/>
            <a:ext cx="1437053" cy="400110"/>
          </a:xfrm>
          <a:prstGeom prst="rect">
            <a:avLst/>
          </a:prstGeom>
          <a:solidFill>
            <a:schemeClr val="bg1"/>
          </a:solidFill>
        </p:spPr>
        <p:txBody>
          <a:bodyPr wrap="square" rtlCol="0">
            <a:spAutoFit/>
          </a:bodyPr>
          <a:lstStyle/>
          <a:p>
            <a:r>
              <a:rPr lang="en-BE" sz="2000" dirty="0"/>
              <a:t>NGS library</a:t>
            </a:r>
          </a:p>
        </p:txBody>
      </p:sp>
      <p:sp>
        <p:nvSpPr>
          <p:cNvPr id="6" name="TextBox 5">
            <a:extLst>
              <a:ext uri="{FF2B5EF4-FFF2-40B4-BE49-F238E27FC236}">
                <a16:creationId xmlns:a16="http://schemas.microsoft.com/office/drawing/2014/main" id="{971664FF-D6E6-93AB-65E6-FB8869954BDF}"/>
              </a:ext>
            </a:extLst>
          </p:cNvPr>
          <p:cNvSpPr txBox="1"/>
          <p:nvPr/>
        </p:nvSpPr>
        <p:spPr>
          <a:xfrm>
            <a:off x="7528034" y="1022364"/>
            <a:ext cx="2845736" cy="369332"/>
          </a:xfrm>
          <a:prstGeom prst="rect">
            <a:avLst/>
          </a:prstGeom>
          <a:noFill/>
          <a:ln>
            <a:solidFill>
              <a:schemeClr val="tx1"/>
            </a:solidFill>
            <a:prstDash val="dash"/>
          </a:ln>
        </p:spPr>
        <p:txBody>
          <a:bodyPr wrap="square" rtlCol="0">
            <a:spAutoFit/>
          </a:bodyPr>
          <a:lstStyle/>
          <a:p>
            <a:pPr algn="ctr"/>
            <a:r>
              <a:rPr lang="en-BE" dirty="0"/>
              <a:t>info@genomicscore.be</a:t>
            </a:r>
          </a:p>
        </p:txBody>
      </p:sp>
      <p:sp>
        <p:nvSpPr>
          <p:cNvPr id="14" name="Arc 13">
            <a:extLst>
              <a:ext uri="{FF2B5EF4-FFF2-40B4-BE49-F238E27FC236}">
                <a16:creationId xmlns:a16="http://schemas.microsoft.com/office/drawing/2014/main" id="{58EA2BC7-D18C-A5A7-F62B-963A2BD257CA}"/>
              </a:ext>
            </a:extLst>
          </p:cNvPr>
          <p:cNvSpPr/>
          <p:nvPr/>
        </p:nvSpPr>
        <p:spPr>
          <a:xfrm rot="17904605">
            <a:off x="5263427" y="370430"/>
            <a:ext cx="2424257" cy="2766119"/>
          </a:xfrm>
          <a:prstGeom prst="arc">
            <a:avLst>
              <a:gd name="adj1" fmla="val 16200000"/>
              <a:gd name="adj2" fmla="val 1241982"/>
            </a:avLst>
          </a:prstGeom>
          <a:ln>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BE"/>
          </a:p>
        </p:txBody>
      </p:sp>
    </p:spTree>
    <p:extLst>
      <p:ext uri="{BB962C8B-B14F-4D97-AF65-F5344CB8AC3E}">
        <p14:creationId xmlns:p14="http://schemas.microsoft.com/office/powerpoint/2010/main" val="41153913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ep 14">
            <a:extLst>
              <a:ext uri="{FF2B5EF4-FFF2-40B4-BE49-F238E27FC236}">
                <a16:creationId xmlns:a16="http://schemas.microsoft.com/office/drawing/2014/main" id="{9F133240-85AA-3040-A4C7-4FF13FA63B5D}"/>
              </a:ext>
            </a:extLst>
          </p:cNvPr>
          <p:cNvGrpSpPr/>
          <p:nvPr/>
        </p:nvGrpSpPr>
        <p:grpSpPr>
          <a:xfrm>
            <a:off x="2412668" y="1319758"/>
            <a:ext cx="8288001" cy="4539763"/>
            <a:chOff x="628650" y="1446790"/>
            <a:chExt cx="7232815" cy="4027733"/>
          </a:xfrm>
        </p:grpSpPr>
        <p:pic>
          <p:nvPicPr>
            <p:cNvPr id="8" name="Afbeelding 6">
              <a:extLst>
                <a:ext uri="{FF2B5EF4-FFF2-40B4-BE49-F238E27FC236}">
                  <a16:creationId xmlns:a16="http://schemas.microsoft.com/office/drawing/2014/main" id="{B69301B8-BB75-DC4C-A89C-7CA70AB407A0}"/>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628650" y="1669498"/>
              <a:ext cx="3897550" cy="1418088"/>
            </a:xfrm>
            <a:prstGeom prst="rect">
              <a:avLst/>
            </a:prstGeom>
          </p:spPr>
        </p:pic>
        <p:pic>
          <p:nvPicPr>
            <p:cNvPr id="9" name="Afbeelding 7">
              <a:extLst>
                <a:ext uri="{FF2B5EF4-FFF2-40B4-BE49-F238E27FC236}">
                  <a16:creationId xmlns:a16="http://schemas.microsoft.com/office/drawing/2014/main" id="{6BACAB82-FB20-A448-ADC8-708AD12A5215}"/>
                </a:ext>
              </a:extLst>
            </p:cNvPr>
            <p:cNvPicPr>
              <a:picLocks noChangeAspect="1"/>
            </p:cNvPicPr>
            <p:nvPr/>
          </p:nvPicPr>
          <p:blipFill rotWithShape="1">
            <a:blip r:embed="rId5" cstate="email">
              <a:extLst>
                <a:ext uri="{28A0092B-C50C-407E-A947-70E740481C1C}">
                  <a14:useLocalDpi xmlns:a14="http://schemas.microsoft.com/office/drawing/2010/main"/>
                </a:ext>
              </a:extLst>
            </a:blip>
            <a:srcRect/>
            <a:stretch/>
          </p:blipFill>
          <p:spPr>
            <a:xfrm>
              <a:off x="628650" y="3621974"/>
              <a:ext cx="4596493" cy="1852549"/>
            </a:xfrm>
            <a:prstGeom prst="rect">
              <a:avLst/>
            </a:prstGeom>
          </p:spPr>
        </p:pic>
        <p:pic>
          <p:nvPicPr>
            <p:cNvPr id="10" name="Afbeelding 9">
              <a:extLst>
                <a:ext uri="{FF2B5EF4-FFF2-40B4-BE49-F238E27FC236}">
                  <a16:creationId xmlns:a16="http://schemas.microsoft.com/office/drawing/2014/main" id="{21ECFDAF-FB73-3B41-8C29-F482A249775B}"/>
                </a:ext>
              </a:extLst>
            </p:cNvPr>
            <p:cNvPicPr>
              <a:picLocks noChangeAspect="1"/>
            </p:cNvPicPr>
            <p:nvPr/>
          </p:nvPicPr>
          <p:blipFill>
            <a:blip r:embed="rId6"/>
            <a:stretch>
              <a:fillRect/>
            </a:stretch>
          </p:blipFill>
          <p:spPr>
            <a:xfrm>
              <a:off x="6083053" y="1446790"/>
              <a:ext cx="1778412" cy="1863503"/>
            </a:xfrm>
            <a:prstGeom prst="rect">
              <a:avLst/>
            </a:prstGeom>
          </p:spPr>
        </p:pic>
        <p:pic>
          <p:nvPicPr>
            <p:cNvPr id="11" name="Afbeelding 10">
              <a:extLst>
                <a:ext uri="{FF2B5EF4-FFF2-40B4-BE49-F238E27FC236}">
                  <a16:creationId xmlns:a16="http://schemas.microsoft.com/office/drawing/2014/main" id="{953EBF72-81B1-DD4B-B8AA-0D0CCC18052A}"/>
                </a:ext>
              </a:extLst>
            </p:cNvPr>
            <p:cNvPicPr>
              <a:picLocks noChangeAspect="1"/>
            </p:cNvPicPr>
            <p:nvPr/>
          </p:nvPicPr>
          <p:blipFill rotWithShape="1">
            <a:blip r:embed="rId7" cstate="email">
              <a:extLst>
                <a:ext uri="{28A0092B-C50C-407E-A947-70E740481C1C}">
                  <a14:useLocalDpi xmlns:a14="http://schemas.microsoft.com/office/drawing/2010/main"/>
                </a:ext>
              </a:extLst>
            </a:blip>
            <a:srcRect/>
            <a:stretch/>
          </p:blipFill>
          <p:spPr>
            <a:xfrm>
              <a:off x="4669296" y="2344178"/>
              <a:ext cx="1270660" cy="166255"/>
            </a:xfrm>
            <a:prstGeom prst="rect">
              <a:avLst/>
            </a:prstGeom>
          </p:spPr>
        </p:pic>
        <p:pic>
          <p:nvPicPr>
            <p:cNvPr id="12" name="Afbeelding 11">
              <a:extLst>
                <a:ext uri="{FF2B5EF4-FFF2-40B4-BE49-F238E27FC236}">
                  <a16:creationId xmlns:a16="http://schemas.microsoft.com/office/drawing/2014/main" id="{42E6112A-B34B-334C-B685-843735D53DB4}"/>
                </a:ext>
              </a:extLst>
            </p:cNvPr>
            <p:cNvPicPr>
              <a:picLocks noChangeAspect="1"/>
            </p:cNvPicPr>
            <p:nvPr/>
          </p:nvPicPr>
          <p:blipFill rotWithShape="1">
            <a:blip r:embed="rId7" cstate="email">
              <a:extLst>
                <a:ext uri="{28A0092B-C50C-407E-A947-70E740481C1C}">
                  <a14:useLocalDpi xmlns:a14="http://schemas.microsoft.com/office/drawing/2010/main"/>
                </a:ext>
              </a:extLst>
            </a:blip>
            <a:srcRect/>
            <a:stretch/>
          </p:blipFill>
          <p:spPr>
            <a:xfrm rot="8472302">
              <a:off x="5304627" y="4172451"/>
              <a:ext cx="1270660" cy="166255"/>
            </a:xfrm>
            <a:prstGeom prst="rect">
              <a:avLst/>
            </a:prstGeom>
          </p:spPr>
        </p:pic>
        <p:sp>
          <p:nvSpPr>
            <p:cNvPr id="13" name="Rechthoek 12">
              <a:extLst>
                <a:ext uri="{FF2B5EF4-FFF2-40B4-BE49-F238E27FC236}">
                  <a16:creationId xmlns:a16="http://schemas.microsoft.com/office/drawing/2014/main" id="{89562EC5-564C-AE43-A15A-DBE934D07AB4}"/>
                </a:ext>
              </a:extLst>
            </p:cNvPr>
            <p:cNvSpPr/>
            <p:nvPr/>
          </p:nvSpPr>
          <p:spPr>
            <a:xfrm>
              <a:off x="1674421" y="1793174"/>
              <a:ext cx="1252475" cy="5510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kstvak 13">
              <a:extLst>
                <a:ext uri="{FF2B5EF4-FFF2-40B4-BE49-F238E27FC236}">
                  <a16:creationId xmlns:a16="http://schemas.microsoft.com/office/drawing/2014/main" id="{F65F6D7B-FDEB-394D-9030-185725E66414}"/>
                </a:ext>
              </a:extLst>
            </p:cNvPr>
            <p:cNvSpPr txBox="1"/>
            <p:nvPr/>
          </p:nvSpPr>
          <p:spPr>
            <a:xfrm>
              <a:off x="6721433" y="3358190"/>
              <a:ext cx="756938" cy="338554"/>
            </a:xfrm>
            <a:prstGeom prst="rect">
              <a:avLst/>
            </a:prstGeom>
            <a:noFill/>
          </p:spPr>
          <p:txBody>
            <a:bodyPr wrap="none" rtlCol="0">
              <a:spAutoFit/>
            </a:bodyPr>
            <a:lstStyle/>
            <a:p>
              <a:r>
                <a:rPr lang="en-GB" sz="1600" dirty="0"/>
                <a:t>Library</a:t>
              </a:r>
              <a:endParaRPr lang="en-GB" dirty="0"/>
            </a:p>
          </p:txBody>
        </p:sp>
      </p:grpSp>
      <p:sp>
        <p:nvSpPr>
          <p:cNvPr id="15" name="TextBox 14">
            <a:extLst>
              <a:ext uri="{FF2B5EF4-FFF2-40B4-BE49-F238E27FC236}">
                <a16:creationId xmlns:a16="http://schemas.microsoft.com/office/drawing/2014/main" id="{34579FBB-3C9D-7042-81A2-17A9980F1D13}"/>
              </a:ext>
            </a:extLst>
          </p:cNvPr>
          <p:cNvSpPr txBox="1"/>
          <p:nvPr/>
        </p:nvSpPr>
        <p:spPr>
          <a:xfrm>
            <a:off x="2567575" y="5133837"/>
            <a:ext cx="2086860" cy="923330"/>
          </a:xfrm>
          <a:prstGeom prst="rect">
            <a:avLst/>
          </a:prstGeom>
          <a:solidFill>
            <a:schemeClr val="bg1"/>
          </a:solidFill>
        </p:spPr>
        <p:txBody>
          <a:bodyPr wrap="square" rtlCol="0">
            <a:spAutoFit/>
          </a:bodyPr>
          <a:lstStyle/>
          <a:p>
            <a:pPr algn="ctr"/>
            <a:endParaRPr lang="en-BE" dirty="0"/>
          </a:p>
          <a:p>
            <a:pPr algn="ctr"/>
            <a:r>
              <a:rPr lang="en-US" dirty="0"/>
              <a:t>Data analysis</a:t>
            </a:r>
            <a:endParaRPr lang="en-BE" dirty="0"/>
          </a:p>
          <a:p>
            <a:pPr algn="ctr"/>
            <a:endParaRPr lang="en-BE" dirty="0"/>
          </a:p>
        </p:txBody>
      </p:sp>
      <p:sp>
        <p:nvSpPr>
          <p:cNvPr id="16" name="TextBox 15">
            <a:extLst>
              <a:ext uri="{FF2B5EF4-FFF2-40B4-BE49-F238E27FC236}">
                <a16:creationId xmlns:a16="http://schemas.microsoft.com/office/drawing/2014/main" id="{C20B5A63-EC1B-C44E-B733-41A60FFDED71}"/>
              </a:ext>
            </a:extLst>
          </p:cNvPr>
          <p:cNvSpPr txBox="1"/>
          <p:nvPr/>
        </p:nvSpPr>
        <p:spPr>
          <a:xfrm>
            <a:off x="1968501" y="-1684"/>
            <a:ext cx="8598836" cy="707886"/>
          </a:xfrm>
          <a:prstGeom prst="rect">
            <a:avLst/>
          </a:prstGeom>
          <a:noFill/>
        </p:spPr>
        <p:txBody>
          <a:bodyPr wrap="square" rtlCol="0">
            <a:spAutoFit/>
          </a:bodyPr>
          <a:lstStyle/>
          <a:p>
            <a:pPr algn="ctr"/>
            <a:r>
              <a:rPr lang="en-GB" sz="4000" dirty="0"/>
              <a:t>G</a:t>
            </a:r>
            <a:r>
              <a:rPr lang="en-BE" sz="4000" dirty="0"/>
              <a:t>eneral workflow</a:t>
            </a:r>
          </a:p>
        </p:txBody>
      </p:sp>
      <p:sp>
        <p:nvSpPr>
          <p:cNvPr id="17" name="TextBox 16">
            <a:extLst>
              <a:ext uri="{FF2B5EF4-FFF2-40B4-BE49-F238E27FC236}">
                <a16:creationId xmlns:a16="http://schemas.microsoft.com/office/drawing/2014/main" id="{9E3111E0-D189-9941-9371-F7583EB8F8D4}"/>
              </a:ext>
            </a:extLst>
          </p:cNvPr>
          <p:cNvSpPr txBox="1"/>
          <p:nvPr/>
        </p:nvSpPr>
        <p:spPr>
          <a:xfrm>
            <a:off x="1968500" y="2736104"/>
            <a:ext cx="2155706" cy="369332"/>
          </a:xfrm>
          <a:prstGeom prst="rect">
            <a:avLst/>
          </a:prstGeom>
          <a:solidFill>
            <a:schemeClr val="bg1"/>
          </a:solidFill>
        </p:spPr>
        <p:txBody>
          <a:bodyPr wrap="square" rtlCol="0">
            <a:spAutoFit/>
          </a:bodyPr>
          <a:lstStyle/>
          <a:p>
            <a:pPr algn="ctr"/>
            <a:r>
              <a:rPr lang="en-BE" dirty="0"/>
              <a:t>material of interest</a:t>
            </a:r>
          </a:p>
        </p:txBody>
      </p:sp>
      <p:sp>
        <p:nvSpPr>
          <p:cNvPr id="21" name="Rounded Rectangle 20">
            <a:extLst>
              <a:ext uri="{FF2B5EF4-FFF2-40B4-BE49-F238E27FC236}">
                <a16:creationId xmlns:a16="http://schemas.microsoft.com/office/drawing/2014/main" id="{BE433816-31E5-2246-A232-5E88804718D8}"/>
              </a:ext>
            </a:extLst>
          </p:cNvPr>
          <p:cNvSpPr/>
          <p:nvPr/>
        </p:nvSpPr>
        <p:spPr>
          <a:xfrm>
            <a:off x="4969889" y="1070545"/>
            <a:ext cx="6222569" cy="2785195"/>
          </a:xfrm>
          <a:prstGeom prst="roundRect">
            <a:avLst>
              <a:gd name="adj" fmla="val 23066"/>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2" name="Rounded Rectangle 21">
            <a:extLst>
              <a:ext uri="{FF2B5EF4-FFF2-40B4-BE49-F238E27FC236}">
                <a16:creationId xmlns:a16="http://schemas.microsoft.com/office/drawing/2014/main" id="{23F50579-664C-0E4F-95D7-D7087BFDE5DC}"/>
              </a:ext>
            </a:extLst>
          </p:cNvPr>
          <p:cNvSpPr/>
          <p:nvPr/>
        </p:nvSpPr>
        <p:spPr>
          <a:xfrm>
            <a:off x="5566574" y="3465033"/>
            <a:ext cx="3603679" cy="2785195"/>
          </a:xfrm>
          <a:prstGeom prst="roundRect">
            <a:avLst>
              <a:gd name="adj" fmla="val 23066"/>
            </a:avLst>
          </a:prstGeom>
          <a:noFill/>
          <a:ln>
            <a:solidFill>
              <a:srgbClr val="FAA3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3" name="Rounded Rectangle 22">
            <a:extLst>
              <a:ext uri="{FF2B5EF4-FFF2-40B4-BE49-F238E27FC236}">
                <a16:creationId xmlns:a16="http://schemas.microsoft.com/office/drawing/2014/main" id="{1952660B-9B3F-094C-B4D2-B4D63C491FD7}"/>
              </a:ext>
            </a:extLst>
          </p:cNvPr>
          <p:cNvSpPr/>
          <p:nvPr/>
        </p:nvSpPr>
        <p:spPr>
          <a:xfrm>
            <a:off x="2061337" y="3801779"/>
            <a:ext cx="3603679" cy="2785195"/>
          </a:xfrm>
          <a:prstGeom prst="roundRect">
            <a:avLst>
              <a:gd name="adj" fmla="val 23066"/>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30" name="Rounded Rectangle 29">
            <a:extLst>
              <a:ext uri="{FF2B5EF4-FFF2-40B4-BE49-F238E27FC236}">
                <a16:creationId xmlns:a16="http://schemas.microsoft.com/office/drawing/2014/main" id="{2BC67EA5-1C7D-A340-944A-26E88C594530}"/>
              </a:ext>
            </a:extLst>
          </p:cNvPr>
          <p:cNvSpPr/>
          <p:nvPr/>
        </p:nvSpPr>
        <p:spPr>
          <a:xfrm>
            <a:off x="1968500" y="1447800"/>
            <a:ext cx="3077702" cy="250866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8" name="TextBox 17">
            <a:extLst>
              <a:ext uri="{FF2B5EF4-FFF2-40B4-BE49-F238E27FC236}">
                <a16:creationId xmlns:a16="http://schemas.microsoft.com/office/drawing/2014/main" id="{0D579AB6-7146-4AB4-C3D0-977DC05527F2}"/>
              </a:ext>
            </a:extLst>
          </p:cNvPr>
          <p:cNvSpPr txBox="1"/>
          <p:nvPr/>
        </p:nvSpPr>
        <p:spPr>
          <a:xfrm>
            <a:off x="5068211" y="2757819"/>
            <a:ext cx="1916064" cy="369332"/>
          </a:xfrm>
          <a:prstGeom prst="rect">
            <a:avLst/>
          </a:prstGeom>
          <a:solidFill>
            <a:srgbClr val="FFFFFF"/>
          </a:solidFill>
        </p:spPr>
        <p:txBody>
          <a:bodyPr wrap="square" rtlCol="0">
            <a:spAutoFit/>
          </a:bodyPr>
          <a:lstStyle/>
          <a:p>
            <a:pPr algn="ctr"/>
            <a:r>
              <a:rPr lang="en-GB" dirty="0"/>
              <a:t>I</a:t>
            </a:r>
            <a:r>
              <a:rPr lang="en-BE" dirty="0"/>
              <a:t>nput prep and QC</a:t>
            </a:r>
          </a:p>
        </p:txBody>
      </p:sp>
    </p:spTree>
    <p:extLst>
      <p:ext uri="{BB962C8B-B14F-4D97-AF65-F5344CB8AC3E}">
        <p14:creationId xmlns:p14="http://schemas.microsoft.com/office/powerpoint/2010/main" val="2372196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ep 14">
            <a:extLst>
              <a:ext uri="{FF2B5EF4-FFF2-40B4-BE49-F238E27FC236}">
                <a16:creationId xmlns:a16="http://schemas.microsoft.com/office/drawing/2014/main" id="{9F133240-85AA-3040-A4C7-4FF13FA63B5D}"/>
              </a:ext>
            </a:extLst>
          </p:cNvPr>
          <p:cNvGrpSpPr/>
          <p:nvPr/>
        </p:nvGrpSpPr>
        <p:grpSpPr>
          <a:xfrm>
            <a:off x="2412668" y="1319758"/>
            <a:ext cx="8288001" cy="4539763"/>
            <a:chOff x="628650" y="1446790"/>
            <a:chExt cx="7232815" cy="4027733"/>
          </a:xfrm>
        </p:grpSpPr>
        <p:pic>
          <p:nvPicPr>
            <p:cNvPr id="8" name="Afbeelding 6">
              <a:extLst>
                <a:ext uri="{FF2B5EF4-FFF2-40B4-BE49-F238E27FC236}">
                  <a16:creationId xmlns:a16="http://schemas.microsoft.com/office/drawing/2014/main" id="{B69301B8-BB75-DC4C-A89C-7CA70AB407A0}"/>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628650" y="1669498"/>
              <a:ext cx="3897550" cy="1418088"/>
            </a:xfrm>
            <a:prstGeom prst="rect">
              <a:avLst/>
            </a:prstGeom>
          </p:spPr>
        </p:pic>
        <p:pic>
          <p:nvPicPr>
            <p:cNvPr id="9" name="Afbeelding 7">
              <a:extLst>
                <a:ext uri="{FF2B5EF4-FFF2-40B4-BE49-F238E27FC236}">
                  <a16:creationId xmlns:a16="http://schemas.microsoft.com/office/drawing/2014/main" id="{6BACAB82-FB20-A448-ADC8-708AD12A5215}"/>
                </a:ext>
              </a:extLst>
            </p:cNvPr>
            <p:cNvPicPr>
              <a:picLocks noChangeAspect="1"/>
            </p:cNvPicPr>
            <p:nvPr/>
          </p:nvPicPr>
          <p:blipFill rotWithShape="1">
            <a:blip r:embed="rId5" cstate="email">
              <a:extLst>
                <a:ext uri="{28A0092B-C50C-407E-A947-70E740481C1C}">
                  <a14:useLocalDpi xmlns:a14="http://schemas.microsoft.com/office/drawing/2010/main"/>
                </a:ext>
              </a:extLst>
            </a:blip>
            <a:srcRect/>
            <a:stretch/>
          </p:blipFill>
          <p:spPr>
            <a:xfrm>
              <a:off x="628650" y="3621974"/>
              <a:ext cx="4596493" cy="1852549"/>
            </a:xfrm>
            <a:prstGeom prst="rect">
              <a:avLst/>
            </a:prstGeom>
          </p:spPr>
        </p:pic>
        <p:pic>
          <p:nvPicPr>
            <p:cNvPr id="10" name="Afbeelding 9">
              <a:extLst>
                <a:ext uri="{FF2B5EF4-FFF2-40B4-BE49-F238E27FC236}">
                  <a16:creationId xmlns:a16="http://schemas.microsoft.com/office/drawing/2014/main" id="{21ECFDAF-FB73-3B41-8C29-F482A249775B}"/>
                </a:ext>
              </a:extLst>
            </p:cNvPr>
            <p:cNvPicPr>
              <a:picLocks noChangeAspect="1"/>
            </p:cNvPicPr>
            <p:nvPr/>
          </p:nvPicPr>
          <p:blipFill>
            <a:blip r:embed="rId6"/>
            <a:stretch>
              <a:fillRect/>
            </a:stretch>
          </p:blipFill>
          <p:spPr>
            <a:xfrm>
              <a:off x="6083053" y="1446790"/>
              <a:ext cx="1778412" cy="1863503"/>
            </a:xfrm>
            <a:prstGeom prst="rect">
              <a:avLst/>
            </a:prstGeom>
          </p:spPr>
        </p:pic>
        <p:pic>
          <p:nvPicPr>
            <p:cNvPr id="11" name="Afbeelding 10">
              <a:extLst>
                <a:ext uri="{FF2B5EF4-FFF2-40B4-BE49-F238E27FC236}">
                  <a16:creationId xmlns:a16="http://schemas.microsoft.com/office/drawing/2014/main" id="{953EBF72-81B1-DD4B-B8AA-0D0CCC18052A}"/>
                </a:ext>
              </a:extLst>
            </p:cNvPr>
            <p:cNvPicPr>
              <a:picLocks noChangeAspect="1"/>
            </p:cNvPicPr>
            <p:nvPr/>
          </p:nvPicPr>
          <p:blipFill rotWithShape="1">
            <a:blip r:embed="rId7" cstate="email">
              <a:extLst>
                <a:ext uri="{28A0092B-C50C-407E-A947-70E740481C1C}">
                  <a14:useLocalDpi xmlns:a14="http://schemas.microsoft.com/office/drawing/2010/main"/>
                </a:ext>
              </a:extLst>
            </a:blip>
            <a:srcRect/>
            <a:stretch/>
          </p:blipFill>
          <p:spPr>
            <a:xfrm>
              <a:off x="4669296" y="2344178"/>
              <a:ext cx="1270660" cy="166255"/>
            </a:xfrm>
            <a:prstGeom prst="rect">
              <a:avLst/>
            </a:prstGeom>
          </p:spPr>
        </p:pic>
        <p:pic>
          <p:nvPicPr>
            <p:cNvPr id="12" name="Afbeelding 11">
              <a:extLst>
                <a:ext uri="{FF2B5EF4-FFF2-40B4-BE49-F238E27FC236}">
                  <a16:creationId xmlns:a16="http://schemas.microsoft.com/office/drawing/2014/main" id="{42E6112A-B34B-334C-B685-843735D53DB4}"/>
                </a:ext>
              </a:extLst>
            </p:cNvPr>
            <p:cNvPicPr>
              <a:picLocks noChangeAspect="1"/>
            </p:cNvPicPr>
            <p:nvPr/>
          </p:nvPicPr>
          <p:blipFill rotWithShape="1">
            <a:blip r:embed="rId7" cstate="email">
              <a:extLst>
                <a:ext uri="{28A0092B-C50C-407E-A947-70E740481C1C}">
                  <a14:useLocalDpi xmlns:a14="http://schemas.microsoft.com/office/drawing/2010/main"/>
                </a:ext>
              </a:extLst>
            </a:blip>
            <a:srcRect/>
            <a:stretch/>
          </p:blipFill>
          <p:spPr>
            <a:xfrm rot="8472302">
              <a:off x="5304627" y="4172451"/>
              <a:ext cx="1270660" cy="166255"/>
            </a:xfrm>
            <a:prstGeom prst="rect">
              <a:avLst/>
            </a:prstGeom>
          </p:spPr>
        </p:pic>
        <p:sp>
          <p:nvSpPr>
            <p:cNvPr id="13" name="Rechthoek 12">
              <a:extLst>
                <a:ext uri="{FF2B5EF4-FFF2-40B4-BE49-F238E27FC236}">
                  <a16:creationId xmlns:a16="http://schemas.microsoft.com/office/drawing/2014/main" id="{89562EC5-564C-AE43-A15A-DBE934D07AB4}"/>
                </a:ext>
              </a:extLst>
            </p:cNvPr>
            <p:cNvSpPr/>
            <p:nvPr/>
          </p:nvSpPr>
          <p:spPr>
            <a:xfrm>
              <a:off x="1674421" y="1793174"/>
              <a:ext cx="1252475" cy="5510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kstvak 13">
              <a:extLst>
                <a:ext uri="{FF2B5EF4-FFF2-40B4-BE49-F238E27FC236}">
                  <a16:creationId xmlns:a16="http://schemas.microsoft.com/office/drawing/2014/main" id="{F65F6D7B-FDEB-394D-9030-185725E66414}"/>
                </a:ext>
              </a:extLst>
            </p:cNvPr>
            <p:cNvSpPr txBox="1"/>
            <p:nvPr/>
          </p:nvSpPr>
          <p:spPr>
            <a:xfrm>
              <a:off x="6721433" y="3358190"/>
              <a:ext cx="756938" cy="338554"/>
            </a:xfrm>
            <a:prstGeom prst="rect">
              <a:avLst/>
            </a:prstGeom>
            <a:noFill/>
          </p:spPr>
          <p:txBody>
            <a:bodyPr wrap="none" rtlCol="0">
              <a:spAutoFit/>
            </a:bodyPr>
            <a:lstStyle/>
            <a:p>
              <a:r>
                <a:rPr lang="en-GB" sz="1600" dirty="0"/>
                <a:t>Library</a:t>
              </a:r>
              <a:endParaRPr lang="en-GB" dirty="0"/>
            </a:p>
          </p:txBody>
        </p:sp>
      </p:grpSp>
      <p:sp>
        <p:nvSpPr>
          <p:cNvPr id="15" name="TextBox 14">
            <a:extLst>
              <a:ext uri="{FF2B5EF4-FFF2-40B4-BE49-F238E27FC236}">
                <a16:creationId xmlns:a16="http://schemas.microsoft.com/office/drawing/2014/main" id="{34579FBB-3C9D-7042-81A2-17A9980F1D13}"/>
              </a:ext>
            </a:extLst>
          </p:cNvPr>
          <p:cNvSpPr txBox="1"/>
          <p:nvPr/>
        </p:nvSpPr>
        <p:spPr>
          <a:xfrm>
            <a:off x="2567575" y="5133837"/>
            <a:ext cx="2086860" cy="923330"/>
          </a:xfrm>
          <a:prstGeom prst="rect">
            <a:avLst/>
          </a:prstGeom>
          <a:solidFill>
            <a:schemeClr val="bg1"/>
          </a:solidFill>
        </p:spPr>
        <p:txBody>
          <a:bodyPr wrap="square" rtlCol="0">
            <a:spAutoFit/>
          </a:bodyPr>
          <a:lstStyle/>
          <a:p>
            <a:pPr algn="ctr"/>
            <a:endParaRPr lang="en-BE" dirty="0"/>
          </a:p>
          <a:p>
            <a:pPr algn="ctr"/>
            <a:r>
              <a:rPr lang="en-US" dirty="0"/>
              <a:t>Data analysis</a:t>
            </a:r>
            <a:endParaRPr lang="en-BE" dirty="0"/>
          </a:p>
          <a:p>
            <a:pPr algn="ctr"/>
            <a:endParaRPr lang="en-BE" dirty="0"/>
          </a:p>
        </p:txBody>
      </p:sp>
      <p:sp>
        <p:nvSpPr>
          <p:cNvPr id="16" name="TextBox 15">
            <a:extLst>
              <a:ext uri="{FF2B5EF4-FFF2-40B4-BE49-F238E27FC236}">
                <a16:creationId xmlns:a16="http://schemas.microsoft.com/office/drawing/2014/main" id="{C20B5A63-EC1B-C44E-B733-41A60FFDED71}"/>
              </a:ext>
            </a:extLst>
          </p:cNvPr>
          <p:cNvSpPr txBox="1"/>
          <p:nvPr/>
        </p:nvSpPr>
        <p:spPr>
          <a:xfrm>
            <a:off x="1968501" y="-1684"/>
            <a:ext cx="8598836" cy="707886"/>
          </a:xfrm>
          <a:prstGeom prst="rect">
            <a:avLst/>
          </a:prstGeom>
          <a:noFill/>
        </p:spPr>
        <p:txBody>
          <a:bodyPr wrap="square" rtlCol="0">
            <a:spAutoFit/>
          </a:bodyPr>
          <a:lstStyle/>
          <a:p>
            <a:pPr algn="ctr"/>
            <a:r>
              <a:rPr lang="en-GB" sz="4000" dirty="0"/>
              <a:t>G</a:t>
            </a:r>
            <a:r>
              <a:rPr lang="en-BE" sz="4000" dirty="0"/>
              <a:t>eneral workflow</a:t>
            </a:r>
          </a:p>
        </p:txBody>
      </p:sp>
      <p:sp>
        <p:nvSpPr>
          <p:cNvPr id="17" name="TextBox 16">
            <a:extLst>
              <a:ext uri="{FF2B5EF4-FFF2-40B4-BE49-F238E27FC236}">
                <a16:creationId xmlns:a16="http://schemas.microsoft.com/office/drawing/2014/main" id="{9E3111E0-D189-9941-9371-F7583EB8F8D4}"/>
              </a:ext>
            </a:extLst>
          </p:cNvPr>
          <p:cNvSpPr txBox="1"/>
          <p:nvPr/>
        </p:nvSpPr>
        <p:spPr>
          <a:xfrm>
            <a:off x="1968500" y="2736104"/>
            <a:ext cx="2155706" cy="369332"/>
          </a:xfrm>
          <a:prstGeom prst="rect">
            <a:avLst/>
          </a:prstGeom>
          <a:solidFill>
            <a:schemeClr val="bg1"/>
          </a:solidFill>
        </p:spPr>
        <p:txBody>
          <a:bodyPr wrap="square" rtlCol="0">
            <a:spAutoFit/>
          </a:bodyPr>
          <a:lstStyle/>
          <a:p>
            <a:pPr algn="ctr"/>
            <a:r>
              <a:rPr lang="en-BE" dirty="0"/>
              <a:t>material of interest</a:t>
            </a:r>
          </a:p>
        </p:txBody>
      </p:sp>
      <p:sp>
        <p:nvSpPr>
          <p:cNvPr id="21" name="Rounded Rectangle 20">
            <a:extLst>
              <a:ext uri="{FF2B5EF4-FFF2-40B4-BE49-F238E27FC236}">
                <a16:creationId xmlns:a16="http://schemas.microsoft.com/office/drawing/2014/main" id="{BE433816-31E5-2246-A232-5E88804718D8}"/>
              </a:ext>
            </a:extLst>
          </p:cNvPr>
          <p:cNvSpPr/>
          <p:nvPr/>
        </p:nvSpPr>
        <p:spPr>
          <a:xfrm>
            <a:off x="4969889" y="1070545"/>
            <a:ext cx="6222569" cy="2785195"/>
          </a:xfrm>
          <a:prstGeom prst="roundRect">
            <a:avLst>
              <a:gd name="adj" fmla="val 23066"/>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2" name="Rounded Rectangle 21">
            <a:extLst>
              <a:ext uri="{FF2B5EF4-FFF2-40B4-BE49-F238E27FC236}">
                <a16:creationId xmlns:a16="http://schemas.microsoft.com/office/drawing/2014/main" id="{23F50579-664C-0E4F-95D7-D7087BFDE5DC}"/>
              </a:ext>
            </a:extLst>
          </p:cNvPr>
          <p:cNvSpPr/>
          <p:nvPr/>
        </p:nvSpPr>
        <p:spPr>
          <a:xfrm>
            <a:off x="5566574" y="3465033"/>
            <a:ext cx="3603679" cy="2785195"/>
          </a:xfrm>
          <a:prstGeom prst="roundRect">
            <a:avLst>
              <a:gd name="adj" fmla="val 23066"/>
            </a:avLst>
          </a:prstGeom>
          <a:solidFill>
            <a:schemeClr val="bg1">
              <a:alpha val="40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3" name="Rounded Rectangle 22">
            <a:extLst>
              <a:ext uri="{FF2B5EF4-FFF2-40B4-BE49-F238E27FC236}">
                <a16:creationId xmlns:a16="http://schemas.microsoft.com/office/drawing/2014/main" id="{1952660B-9B3F-094C-B4D2-B4D63C491FD7}"/>
              </a:ext>
            </a:extLst>
          </p:cNvPr>
          <p:cNvSpPr/>
          <p:nvPr/>
        </p:nvSpPr>
        <p:spPr>
          <a:xfrm>
            <a:off x="2061337" y="3801779"/>
            <a:ext cx="3603679" cy="2785195"/>
          </a:xfrm>
          <a:prstGeom prst="roundRect">
            <a:avLst>
              <a:gd name="adj" fmla="val 23066"/>
            </a:avLst>
          </a:prstGeom>
          <a:solidFill>
            <a:schemeClr val="bg1">
              <a:alpha val="40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30" name="Rounded Rectangle 29">
            <a:extLst>
              <a:ext uri="{FF2B5EF4-FFF2-40B4-BE49-F238E27FC236}">
                <a16:creationId xmlns:a16="http://schemas.microsoft.com/office/drawing/2014/main" id="{2BC67EA5-1C7D-A340-944A-26E88C594530}"/>
              </a:ext>
            </a:extLst>
          </p:cNvPr>
          <p:cNvSpPr/>
          <p:nvPr/>
        </p:nvSpPr>
        <p:spPr>
          <a:xfrm>
            <a:off x="1968500" y="1447800"/>
            <a:ext cx="3077702" cy="2508663"/>
          </a:xfrm>
          <a:prstGeom prst="roundRect">
            <a:avLst/>
          </a:prstGeom>
          <a:noFill/>
          <a:ln>
            <a:solidFill>
              <a:srgbClr val="57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2" name="TextBox 1">
            <a:extLst>
              <a:ext uri="{FF2B5EF4-FFF2-40B4-BE49-F238E27FC236}">
                <a16:creationId xmlns:a16="http://schemas.microsoft.com/office/drawing/2014/main" id="{B125FCA9-07BC-3F41-9C6C-6B3B5929D80A}"/>
              </a:ext>
            </a:extLst>
          </p:cNvPr>
          <p:cNvSpPr txBox="1"/>
          <p:nvPr/>
        </p:nvSpPr>
        <p:spPr>
          <a:xfrm>
            <a:off x="5307747" y="1069856"/>
            <a:ext cx="2657960" cy="519351"/>
          </a:xfrm>
          <a:prstGeom prst="roundRect">
            <a:avLst>
              <a:gd name="adj" fmla="val 50000"/>
            </a:avLst>
          </a:prstGeom>
          <a:noFill/>
          <a:ln>
            <a:solidFill>
              <a:srgbClr val="7030A0"/>
            </a:solidFill>
          </a:ln>
        </p:spPr>
        <p:txBody>
          <a:bodyPr wrap="square" rtlCol="0" anchor="ctr">
            <a:spAutoFit/>
          </a:bodyPr>
          <a:lstStyle/>
          <a:p>
            <a:pPr algn="ctr"/>
            <a:r>
              <a:rPr lang="en-GB" dirty="0"/>
              <a:t>L</a:t>
            </a:r>
            <a:r>
              <a:rPr lang="en-BE" dirty="0"/>
              <a:t>ibrary preparation</a:t>
            </a:r>
          </a:p>
        </p:txBody>
      </p:sp>
      <p:sp>
        <p:nvSpPr>
          <p:cNvPr id="3" name="TextBox 2">
            <a:extLst>
              <a:ext uri="{FF2B5EF4-FFF2-40B4-BE49-F238E27FC236}">
                <a16:creationId xmlns:a16="http://schemas.microsoft.com/office/drawing/2014/main" id="{3D271391-2A72-B8EF-2AE9-3336F0816BDA}"/>
              </a:ext>
            </a:extLst>
          </p:cNvPr>
          <p:cNvSpPr txBox="1"/>
          <p:nvPr/>
        </p:nvSpPr>
        <p:spPr>
          <a:xfrm>
            <a:off x="5068211" y="2757819"/>
            <a:ext cx="1916064" cy="369332"/>
          </a:xfrm>
          <a:prstGeom prst="rect">
            <a:avLst/>
          </a:prstGeom>
          <a:solidFill>
            <a:srgbClr val="FFFFFF"/>
          </a:solidFill>
        </p:spPr>
        <p:txBody>
          <a:bodyPr wrap="square" rtlCol="0">
            <a:spAutoFit/>
          </a:bodyPr>
          <a:lstStyle/>
          <a:p>
            <a:pPr algn="ctr"/>
            <a:r>
              <a:rPr lang="en-GB" dirty="0"/>
              <a:t>I</a:t>
            </a:r>
            <a:r>
              <a:rPr lang="en-BE" dirty="0"/>
              <a:t>nput prep and QC</a:t>
            </a:r>
          </a:p>
        </p:txBody>
      </p:sp>
    </p:spTree>
    <p:extLst>
      <p:ext uri="{BB962C8B-B14F-4D97-AF65-F5344CB8AC3E}">
        <p14:creationId xmlns:p14="http://schemas.microsoft.com/office/powerpoint/2010/main" val="8124769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6F6E6DDB-589E-E549-BFBE-D6E97E7B817D}"/>
              </a:ext>
            </a:extLst>
          </p:cNvPr>
          <p:cNvSpPr>
            <a:spLocks noChangeAspect="1"/>
          </p:cNvSpPr>
          <p:nvPr/>
        </p:nvSpPr>
        <p:spPr>
          <a:xfrm rot="5400000" flipH="1" flipV="1">
            <a:off x="10768718" y="5431192"/>
            <a:ext cx="1260000" cy="1662764"/>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dirty="0"/>
          </a:p>
        </p:txBody>
      </p:sp>
      <p:sp>
        <p:nvSpPr>
          <p:cNvPr id="5" name="Triangle 4">
            <a:extLst>
              <a:ext uri="{FF2B5EF4-FFF2-40B4-BE49-F238E27FC236}">
                <a16:creationId xmlns:a16="http://schemas.microsoft.com/office/drawing/2014/main" id="{CF20CFB0-C4ED-B047-9442-2B255D80EFDB}"/>
              </a:ext>
            </a:extLst>
          </p:cNvPr>
          <p:cNvSpPr/>
          <p:nvPr/>
        </p:nvSpPr>
        <p:spPr>
          <a:xfrm rot="5400000">
            <a:off x="231887" y="-288813"/>
            <a:ext cx="1477906" cy="1995320"/>
          </a:xfrm>
          <a:prstGeom prst="triangle">
            <a:avLst>
              <a:gd name="adj" fmla="val 0"/>
            </a:avLst>
          </a:prstGeom>
          <a:solidFill>
            <a:srgbClr val="0098BF">
              <a:alpha val="40000"/>
            </a:srgbClr>
          </a:solidFill>
          <a:ln>
            <a:solidFill>
              <a:srgbClr val="037E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a-ET"/>
          </a:p>
        </p:txBody>
      </p:sp>
      <p:pic>
        <p:nvPicPr>
          <p:cNvPr id="6" name="Picture 2" descr="Genomics Core Leuven">
            <a:extLst>
              <a:ext uri="{FF2B5EF4-FFF2-40B4-BE49-F238E27FC236}">
                <a16:creationId xmlns:a16="http://schemas.microsoft.com/office/drawing/2014/main" id="{8D544C4A-0AC4-A148-9682-89E88E897E5E}"/>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rot="19440000">
            <a:off x="32657" y="390289"/>
            <a:ext cx="1332000" cy="319279"/>
          </a:xfrm>
          <a:prstGeom prst="rect">
            <a:avLst/>
          </a:prstGeom>
          <a:noFill/>
          <a:extLst>
            <a:ext uri="{909E8E84-426E-40DD-AFC4-6F175D3DCCD1}">
              <a14:hiddenFill xmlns:a14="http://schemas.microsoft.com/office/drawing/2010/main">
                <a:solidFill>
                  <a:srgbClr val="FFFFFF"/>
                </a:solidFill>
              </a14:hiddenFill>
            </a:ext>
          </a:extLst>
        </p:spPr>
      </p:pic>
      <p:pic>
        <p:nvPicPr>
          <p:cNvPr id="7" name="Afbeelding 4">
            <a:extLst>
              <a:ext uri="{FF2B5EF4-FFF2-40B4-BE49-F238E27FC236}">
                <a16:creationId xmlns:a16="http://schemas.microsoft.com/office/drawing/2014/main" id="{D6943230-88EA-E144-B092-9948E61DE9BE}"/>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2513547" y="1916606"/>
            <a:ext cx="1021245" cy="1120616"/>
          </a:xfrm>
          <a:prstGeom prst="rect">
            <a:avLst/>
          </a:prstGeom>
        </p:spPr>
      </p:pic>
      <p:sp>
        <p:nvSpPr>
          <p:cNvPr id="2" name="TextBox 1">
            <a:extLst>
              <a:ext uri="{FF2B5EF4-FFF2-40B4-BE49-F238E27FC236}">
                <a16:creationId xmlns:a16="http://schemas.microsoft.com/office/drawing/2014/main" id="{095F8924-1D26-FE44-B30B-65A1376A6B7E}"/>
              </a:ext>
            </a:extLst>
          </p:cNvPr>
          <p:cNvSpPr txBox="1"/>
          <p:nvPr/>
        </p:nvSpPr>
        <p:spPr>
          <a:xfrm>
            <a:off x="5809072" y="1747847"/>
            <a:ext cx="4758264" cy="2031325"/>
          </a:xfrm>
          <a:prstGeom prst="rect">
            <a:avLst/>
          </a:prstGeom>
          <a:noFill/>
        </p:spPr>
        <p:txBody>
          <a:bodyPr wrap="square" rtlCol="0">
            <a:spAutoFit/>
          </a:bodyPr>
          <a:lstStyle/>
          <a:p>
            <a:endParaRPr lang="en-BE" dirty="0"/>
          </a:p>
          <a:p>
            <a:r>
              <a:rPr lang="en-GB" dirty="0"/>
              <a:t>M</a:t>
            </a:r>
            <a:r>
              <a:rPr lang="en-BE" dirty="0"/>
              <a:t>ake it ready to go on the sequencer</a:t>
            </a:r>
          </a:p>
          <a:p>
            <a:endParaRPr lang="en-BE" dirty="0"/>
          </a:p>
          <a:p>
            <a:r>
              <a:rPr lang="en-GB" dirty="0"/>
              <a:t>Addition of adapters</a:t>
            </a:r>
          </a:p>
          <a:p>
            <a:endParaRPr lang="en-GB" dirty="0"/>
          </a:p>
          <a:p>
            <a:r>
              <a:rPr lang="en-BE" dirty="0"/>
              <a:t>sequencer specific (Illumina vs ONT vs Pacbio…)</a:t>
            </a:r>
          </a:p>
          <a:p>
            <a:endParaRPr lang="en-BE" dirty="0"/>
          </a:p>
        </p:txBody>
      </p:sp>
      <p:sp>
        <p:nvSpPr>
          <p:cNvPr id="12" name="TextBox 11">
            <a:extLst>
              <a:ext uri="{FF2B5EF4-FFF2-40B4-BE49-F238E27FC236}">
                <a16:creationId xmlns:a16="http://schemas.microsoft.com/office/drawing/2014/main" id="{B71C02C5-5ED1-804A-A7CE-772334DEA113}"/>
              </a:ext>
            </a:extLst>
          </p:cNvPr>
          <p:cNvSpPr txBox="1"/>
          <p:nvPr/>
        </p:nvSpPr>
        <p:spPr>
          <a:xfrm>
            <a:off x="1968501" y="-1684"/>
            <a:ext cx="8598836" cy="707886"/>
          </a:xfrm>
          <a:prstGeom prst="rect">
            <a:avLst/>
          </a:prstGeom>
          <a:noFill/>
        </p:spPr>
        <p:txBody>
          <a:bodyPr wrap="square" rtlCol="0">
            <a:spAutoFit/>
          </a:bodyPr>
          <a:lstStyle/>
          <a:p>
            <a:pPr algn="ctr"/>
            <a:r>
              <a:rPr lang="en-US" sz="4000" dirty="0"/>
              <a:t>Purpose of library prep</a:t>
            </a:r>
            <a:endParaRPr lang="en-BE" sz="4000" dirty="0"/>
          </a:p>
        </p:txBody>
      </p:sp>
      <p:sp>
        <p:nvSpPr>
          <p:cNvPr id="13" name="TextBox 12">
            <a:extLst>
              <a:ext uri="{FF2B5EF4-FFF2-40B4-BE49-F238E27FC236}">
                <a16:creationId xmlns:a16="http://schemas.microsoft.com/office/drawing/2014/main" id="{24337AB8-6021-5340-9622-EF6010332BBB}"/>
              </a:ext>
            </a:extLst>
          </p:cNvPr>
          <p:cNvSpPr txBox="1"/>
          <p:nvPr/>
        </p:nvSpPr>
        <p:spPr>
          <a:xfrm>
            <a:off x="2048783" y="3074617"/>
            <a:ext cx="2155706" cy="369332"/>
          </a:xfrm>
          <a:prstGeom prst="rect">
            <a:avLst/>
          </a:prstGeom>
          <a:solidFill>
            <a:schemeClr val="bg1"/>
          </a:solidFill>
        </p:spPr>
        <p:txBody>
          <a:bodyPr wrap="square" rtlCol="0">
            <a:spAutoFit/>
          </a:bodyPr>
          <a:lstStyle/>
          <a:p>
            <a:pPr algn="ctr"/>
            <a:r>
              <a:rPr lang="en-BE" dirty="0"/>
              <a:t>material of interest</a:t>
            </a:r>
          </a:p>
        </p:txBody>
      </p:sp>
      <p:sp>
        <p:nvSpPr>
          <p:cNvPr id="14" name="Left Brace 13">
            <a:extLst>
              <a:ext uri="{FF2B5EF4-FFF2-40B4-BE49-F238E27FC236}">
                <a16:creationId xmlns:a16="http://schemas.microsoft.com/office/drawing/2014/main" id="{F007D46A-E4F1-2240-8B4F-79611D02D2A1}"/>
              </a:ext>
            </a:extLst>
          </p:cNvPr>
          <p:cNvSpPr/>
          <p:nvPr/>
        </p:nvSpPr>
        <p:spPr>
          <a:xfrm>
            <a:off x="5375119" y="1989437"/>
            <a:ext cx="193729" cy="1493807"/>
          </a:xfrm>
          <a:prstGeom prst="leftBrace">
            <a:avLst>
              <a:gd name="adj1" fmla="val 64333"/>
              <a:gd name="adj2" fmla="val 5000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BE"/>
          </a:p>
        </p:txBody>
      </p:sp>
      <p:cxnSp>
        <p:nvCxnSpPr>
          <p:cNvPr id="16" name="Straight Arrow Connector 15">
            <a:extLst>
              <a:ext uri="{FF2B5EF4-FFF2-40B4-BE49-F238E27FC236}">
                <a16:creationId xmlns:a16="http://schemas.microsoft.com/office/drawing/2014/main" id="{7CE86956-9169-BC48-A8D9-02CFA5D45AD1}"/>
              </a:ext>
            </a:extLst>
          </p:cNvPr>
          <p:cNvCxnSpPr/>
          <p:nvPr/>
        </p:nvCxnSpPr>
        <p:spPr>
          <a:xfrm>
            <a:off x="4344482" y="2657959"/>
            <a:ext cx="674176"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146" name="Picture 2" descr="Illumina adapter portfolio">
            <a:extLst>
              <a:ext uri="{FF2B5EF4-FFF2-40B4-BE49-F238E27FC236}">
                <a16:creationId xmlns:a16="http://schemas.microsoft.com/office/drawing/2014/main" id="{8851E2C8-BA1A-8B49-B432-E672AA7887E3}"/>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1210272" y="4335269"/>
            <a:ext cx="9472817" cy="1270744"/>
          </a:xfrm>
          <a:prstGeom prst="rect">
            <a:avLst/>
          </a:prstGeom>
          <a:noFill/>
          <a:extLst>
            <a:ext uri="{909E8E84-426E-40DD-AFC4-6F175D3DCCD1}">
              <a14:hiddenFill xmlns:a14="http://schemas.microsoft.com/office/drawing/2010/main">
                <a:solidFill>
                  <a:srgbClr val="FFFFFF"/>
                </a:solidFill>
              </a14:hiddenFill>
            </a:ext>
          </a:extLst>
        </p:spPr>
      </p:pic>
      <p:sp>
        <p:nvSpPr>
          <p:cNvPr id="17" name="Rounded Rectangle 16">
            <a:extLst>
              <a:ext uri="{FF2B5EF4-FFF2-40B4-BE49-F238E27FC236}">
                <a16:creationId xmlns:a16="http://schemas.microsoft.com/office/drawing/2014/main" id="{5C7408F5-63C3-704D-8945-AB40B52271C3}"/>
              </a:ext>
            </a:extLst>
          </p:cNvPr>
          <p:cNvSpPr/>
          <p:nvPr/>
        </p:nvSpPr>
        <p:spPr>
          <a:xfrm>
            <a:off x="7378574" y="4264182"/>
            <a:ext cx="3032911" cy="1368392"/>
          </a:xfrm>
          <a:prstGeom prst="round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9" name="Rounded Rectangle 18">
            <a:extLst>
              <a:ext uri="{FF2B5EF4-FFF2-40B4-BE49-F238E27FC236}">
                <a16:creationId xmlns:a16="http://schemas.microsoft.com/office/drawing/2014/main" id="{56AC1612-02D0-EF44-B9DE-687C3FF42EA8}"/>
              </a:ext>
            </a:extLst>
          </p:cNvPr>
          <p:cNvSpPr/>
          <p:nvPr/>
        </p:nvSpPr>
        <p:spPr>
          <a:xfrm>
            <a:off x="1334304" y="4264182"/>
            <a:ext cx="3032911" cy="1368392"/>
          </a:xfrm>
          <a:prstGeom prst="round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p>
        </p:txBody>
      </p:sp>
      <p:sp>
        <p:nvSpPr>
          <p:cNvPr id="18" name="TextBox 17">
            <a:extLst>
              <a:ext uri="{FF2B5EF4-FFF2-40B4-BE49-F238E27FC236}">
                <a16:creationId xmlns:a16="http://schemas.microsoft.com/office/drawing/2014/main" id="{CD2B4569-DF74-C94A-A86F-AACFC3F4F022}"/>
              </a:ext>
            </a:extLst>
          </p:cNvPr>
          <p:cNvSpPr txBox="1"/>
          <p:nvPr/>
        </p:nvSpPr>
        <p:spPr>
          <a:xfrm>
            <a:off x="4681570" y="5974597"/>
            <a:ext cx="2308624" cy="338554"/>
          </a:xfrm>
          <a:prstGeom prst="rect">
            <a:avLst/>
          </a:prstGeom>
          <a:noFill/>
        </p:spPr>
        <p:txBody>
          <a:bodyPr wrap="square" rtlCol="0">
            <a:spAutoFit/>
          </a:bodyPr>
          <a:lstStyle/>
          <a:p>
            <a:pPr algn="ctr"/>
            <a:r>
              <a:rPr lang="en-BE" sz="1600" dirty="0"/>
              <a:t>adapters</a:t>
            </a:r>
          </a:p>
        </p:txBody>
      </p:sp>
      <p:cxnSp>
        <p:nvCxnSpPr>
          <p:cNvPr id="21" name="Straight Arrow Connector 20">
            <a:extLst>
              <a:ext uri="{FF2B5EF4-FFF2-40B4-BE49-F238E27FC236}">
                <a16:creationId xmlns:a16="http://schemas.microsoft.com/office/drawing/2014/main" id="{5A8FCD73-CF4A-C840-A70F-FED1EA6416CA}"/>
              </a:ext>
            </a:extLst>
          </p:cNvPr>
          <p:cNvCxnSpPr>
            <a:cxnSpLocks/>
          </p:cNvCxnSpPr>
          <p:nvPr/>
        </p:nvCxnSpPr>
        <p:spPr>
          <a:xfrm>
            <a:off x="4204489" y="5788617"/>
            <a:ext cx="477081" cy="185980"/>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05A46B7C-62E2-E74B-ACD7-B31B581B1DA9}"/>
              </a:ext>
            </a:extLst>
          </p:cNvPr>
          <p:cNvCxnSpPr>
            <a:cxnSpLocks/>
          </p:cNvCxnSpPr>
          <p:nvPr/>
        </p:nvCxnSpPr>
        <p:spPr>
          <a:xfrm flipH="1">
            <a:off x="6990194" y="5788617"/>
            <a:ext cx="477081" cy="185980"/>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75000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DOCUME~1\msingh\LOCALS~1\Temp\articulate\presenter\imgtemp\JFrDGjeM_files\slide0001_image001.png"/>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0929_RNA-workshop" id="{654CBEC1-FF7E-4349-8DD4-12BDE81FBE3B}" vid="{0B7004CC-3D62-3542-A907-C3A490AFC8F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157</TotalTime>
  <Words>876</Words>
  <Application>Microsoft Macintosh PowerPoint</Application>
  <PresentationFormat>Widescreen</PresentationFormat>
  <Paragraphs>273</Paragraphs>
  <Slides>25</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Annelien Verfaillie</dc:creator>
  <cp:lastModifiedBy>Annelien Verfaillie</cp:lastModifiedBy>
  <cp:revision>14</cp:revision>
  <dcterms:created xsi:type="dcterms:W3CDTF">2020-09-28T15:36:15Z</dcterms:created>
  <dcterms:modified xsi:type="dcterms:W3CDTF">2022-11-16T08:56:12Z</dcterms:modified>
</cp:coreProperties>
</file>

<file path=docProps/thumbnail.jpeg>
</file>